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9" r:id="rId4"/>
    <p:sldId id="267" r:id="rId5"/>
    <p:sldId id="268" r:id="rId6"/>
    <p:sldId id="270" r:id="rId7"/>
    <p:sldId id="271" r:id="rId8"/>
    <p:sldId id="272" r:id="rId9"/>
    <p:sldId id="273" r:id="rId10"/>
    <p:sldId id="274" r:id="rId11"/>
    <p:sldId id="275" r:id="rId12"/>
    <p:sldId id="276" r:id="rId13"/>
    <p:sldId id="277"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9F4362-0A6E-4170-8A4F-4A5DEF7E5B48}" type="datetimeFigureOut">
              <a:rPr lang="en-US" smtClean="0"/>
              <a:pPr/>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3CBDA-743B-4A23-9237-04FEECC3B9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9F4362-0A6E-4170-8A4F-4A5DEF7E5B48}" type="datetimeFigureOut">
              <a:rPr lang="en-US" smtClean="0"/>
              <a:pPr/>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3CBDA-743B-4A23-9237-04FEECC3B9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9F4362-0A6E-4170-8A4F-4A5DEF7E5B48}" type="datetimeFigureOut">
              <a:rPr lang="en-US" smtClean="0"/>
              <a:pPr/>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3CBDA-743B-4A23-9237-04FEECC3B9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9F4362-0A6E-4170-8A4F-4A5DEF7E5B48}" type="datetimeFigureOut">
              <a:rPr lang="en-US" smtClean="0"/>
              <a:pPr/>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3CBDA-743B-4A23-9237-04FEECC3B9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9F4362-0A6E-4170-8A4F-4A5DEF7E5B48}" type="datetimeFigureOut">
              <a:rPr lang="en-US" smtClean="0"/>
              <a:pPr/>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D3CBDA-743B-4A23-9237-04FEECC3B9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9F4362-0A6E-4170-8A4F-4A5DEF7E5B48}" type="datetimeFigureOut">
              <a:rPr lang="en-US" smtClean="0"/>
              <a:pPr/>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3CBDA-743B-4A23-9237-04FEECC3B9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9F4362-0A6E-4170-8A4F-4A5DEF7E5B48}" type="datetimeFigureOut">
              <a:rPr lang="en-US" smtClean="0"/>
              <a:pPr/>
              <a:t>2/25/2019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D3CBDA-743B-4A23-9237-04FEECC3B9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9F4362-0A6E-4170-8A4F-4A5DEF7E5B48}" type="datetimeFigureOut">
              <a:rPr lang="en-US" smtClean="0"/>
              <a:pPr/>
              <a:t>2/25/2019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D3CBDA-743B-4A23-9237-04FEECC3B9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9F4362-0A6E-4170-8A4F-4A5DEF7E5B48}" type="datetimeFigureOut">
              <a:rPr lang="en-US" smtClean="0"/>
              <a:pPr/>
              <a:t>2/25/2019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D3CBDA-743B-4A23-9237-04FEECC3B9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9F4362-0A6E-4170-8A4F-4A5DEF7E5B48}" type="datetimeFigureOut">
              <a:rPr lang="en-US" smtClean="0"/>
              <a:pPr/>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3CBDA-743B-4A23-9237-04FEECC3B9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9F4362-0A6E-4170-8A4F-4A5DEF7E5B48}" type="datetimeFigureOut">
              <a:rPr lang="en-US" smtClean="0"/>
              <a:pPr/>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D3CBDA-743B-4A23-9237-04FEECC3B9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9F4362-0A6E-4170-8A4F-4A5DEF7E5B48}" type="datetimeFigureOut">
              <a:rPr lang="en-US" smtClean="0"/>
              <a:pPr/>
              <a:t>2/25/2019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3CBDA-743B-4A23-9237-04FEECC3B9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0.emf"/><Relationship Id="rId5" Type="http://schemas.openxmlformats.org/officeDocument/2006/relationships/oleObject" Target="../embeddings/oleObject8.bin"/><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1196752"/>
            <a:ext cx="8712968" cy="4524315"/>
          </a:xfrm>
          <a:prstGeom prst="rect">
            <a:avLst/>
          </a:prstGeom>
        </p:spPr>
        <p:txBody>
          <a:bodyPr wrap="square">
            <a:spAutoFit/>
          </a:bodyPr>
          <a:lstStyle/>
          <a:p>
            <a:pPr lvl="0"/>
            <a:r>
              <a:rPr lang="en-US" sz="3200" b="1" dirty="0" err="1">
                <a:solidFill>
                  <a:srgbClr val="7030A0"/>
                </a:solidFill>
              </a:rPr>
              <a:t>Lec</a:t>
            </a:r>
            <a:r>
              <a:rPr lang="en-US" sz="3200" b="1" dirty="0">
                <a:solidFill>
                  <a:srgbClr val="7030A0"/>
                </a:solidFill>
              </a:rPr>
              <a:t> </a:t>
            </a:r>
            <a:r>
              <a:rPr lang="en-US" sz="3200" b="1" dirty="0" smtClean="0">
                <a:solidFill>
                  <a:srgbClr val="7030A0"/>
                </a:solidFill>
              </a:rPr>
              <a:t>2                                                           </a:t>
            </a:r>
            <a:r>
              <a:rPr lang="en-US" sz="3200" b="1" dirty="0" smtClean="0">
                <a:solidFill>
                  <a:srgbClr val="7030A0"/>
                </a:solidFill>
              </a:rPr>
              <a:t>5th </a:t>
            </a:r>
            <a:r>
              <a:rPr lang="en-US" sz="3200" b="1" dirty="0">
                <a:solidFill>
                  <a:srgbClr val="7030A0"/>
                </a:solidFill>
              </a:rPr>
              <a:t>stage</a:t>
            </a:r>
          </a:p>
          <a:p>
            <a:pPr lvl="0"/>
            <a:endParaRPr lang="en-US" sz="3200" b="1" dirty="0">
              <a:solidFill>
                <a:srgbClr val="C00000"/>
              </a:solidFill>
            </a:endParaRPr>
          </a:p>
          <a:p>
            <a:pPr lvl="0"/>
            <a:r>
              <a:rPr lang="en-US" sz="3200" b="1" dirty="0" smtClean="0">
                <a:solidFill>
                  <a:srgbClr val="C00000"/>
                </a:solidFill>
              </a:rPr>
              <a:t>Advanced </a:t>
            </a:r>
            <a:r>
              <a:rPr lang="en-US" sz="3200" b="1" dirty="0">
                <a:solidFill>
                  <a:srgbClr val="C00000"/>
                </a:solidFill>
              </a:rPr>
              <a:t>Pharmaceutical  Chemistry </a:t>
            </a:r>
            <a:endParaRPr lang="en-US" sz="3200" b="1" dirty="0" smtClean="0">
              <a:solidFill>
                <a:srgbClr val="C00000"/>
              </a:solidFill>
            </a:endParaRPr>
          </a:p>
          <a:p>
            <a:pPr lvl="0"/>
            <a:r>
              <a:rPr lang="en-US" sz="3200" b="1" dirty="0">
                <a:solidFill>
                  <a:srgbClr val="C00000"/>
                </a:solidFill>
              </a:rPr>
              <a:t> </a:t>
            </a:r>
            <a:r>
              <a:rPr lang="en-US" sz="3200" b="1" dirty="0" smtClean="0">
                <a:solidFill>
                  <a:srgbClr val="C00000"/>
                </a:solidFill>
              </a:rPr>
              <a:t>                2018-2019</a:t>
            </a:r>
            <a:endParaRPr lang="en-US" sz="3200" b="1" dirty="0">
              <a:solidFill>
                <a:srgbClr val="C00000"/>
              </a:solidFill>
            </a:endParaRPr>
          </a:p>
          <a:p>
            <a:pPr lvl="0"/>
            <a:endParaRPr lang="en-US" sz="3200" b="1" dirty="0">
              <a:solidFill>
                <a:srgbClr val="C00000"/>
              </a:solidFill>
            </a:endParaRPr>
          </a:p>
          <a:p>
            <a:pPr lvl="0"/>
            <a:r>
              <a:rPr lang="en-US" sz="3200" b="1" dirty="0">
                <a:solidFill>
                  <a:srgbClr val="002060"/>
                </a:solidFill>
                <a:cs typeface="Times New Roman"/>
              </a:rPr>
              <a:t>Assist prof. </a:t>
            </a:r>
            <a:r>
              <a:rPr lang="en-US" sz="3200" b="1" dirty="0" err="1">
                <a:solidFill>
                  <a:srgbClr val="002060"/>
                </a:solidFill>
                <a:cs typeface="Times New Roman"/>
              </a:rPr>
              <a:t>Dr.Rita</a:t>
            </a:r>
            <a:r>
              <a:rPr lang="en-US" sz="3200" b="1" dirty="0">
                <a:solidFill>
                  <a:srgbClr val="002060"/>
                </a:solidFill>
                <a:cs typeface="Times New Roman"/>
              </a:rPr>
              <a:t> Sabah Elias</a:t>
            </a:r>
          </a:p>
          <a:p>
            <a:pPr lvl="0"/>
            <a:r>
              <a:rPr lang="en-US" sz="3200" b="1" dirty="0">
                <a:solidFill>
                  <a:srgbClr val="002060"/>
                </a:solidFill>
                <a:cs typeface="Times New Roman"/>
              </a:rPr>
              <a:t>College of Pharmacy, university of </a:t>
            </a:r>
            <a:r>
              <a:rPr lang="en-US" sz="3200" b="1" dirty="0" err="1">
                <a:solidFill>
                  <a:srgbClr val="002060"/>
                </a:solidFill>
                <a:cs typeface="Times New Roman"/>
              </a:rPr>
              <a:t>Basrah</a:t>
            </a:r>
            <a:r>
              <a:rPr lang="en-US" sz="3200" b="1" dirty="0">
                <a:solidFill>
                  <a:srgbClr val="002060"/>
                </a:solidFill>
                <a:cs typeface="Times New Roman"/>
              </a:rPr>
              <a:t> </a:t>
            </a:r>
            <a:endParaRPr lang="en-US" sz="3200" b="1" dirty="0" smtClean="0">
              <a:solidFill>
                <a:srgbClr val="002060"/>
              </a:solidFill>
              <a:cs typeface="Times New Roman"/>
            </a:endParaRPr>
          </a:p>
          <a:p>
            <a:pPr lvl="0"/>
            <a:endParaRPr lang="en-US" sz="3200" b="1" dirty="0">
              <a:solidFill>
                <a:srgbClr val="002060"/>
              </a:solidFill>
              <a:cs typeface="Times New Roman"/>
            </a:endParaRPr>
          </a:p>
          <a:p>
            <a:pPr lvl="0"/>
            <a:endParaRPr lang="en-US" sz="3200" b="1" dirty="0">
              <a:solidFill>
                <a:srgbClr val="002060"/>
              </a:solidFill>
              <a:cs typeface="Times New Roman"/>
            </a:endParaRPr>
          </a:p>
        </p:txBody>
      </p:sp>
    </p:spTree>
    <p:extLst>
      <p:ext uri="{BB962C8B-B14F-4D97-AF65-F5344CB8AC3E}">
        <p14:creationId xmlns:p14="http://schemas.microsoft.com/office/powerpoint/2010/main" val="1672500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07504" y="228600"/>
            <a:ext cx="3413499"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Field strength and frequency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كائن 4"/>
          <p:cNvGraphicFramePr>
            <a:graphicFrameLocks noChangeAspect="1"/>
          </p:cNvGraphicFramePr>
          <p:nvPr>
            <p:extLst>
              <p:ext uri="{D42A27DB-BD31-4B8C-83A1-F6EECF244321}">
                <p14:modId xmlns:p14="http://schemas.microsoft.com/office/powerpoint/2010/main" val="760143502"/>
              </p:ext>
            </p:extLst>
          </p:nvPr>
        </p:nvGraphicFramePr>
        <p:xfrm>
          <a:off x="1115616" y="567154"/>
          <a:ext cx="7416824" cy="3734941"/>
        </p:xfrm>
        <a:graphic>
          <a:graphicData uri="http://schemas.openxmlformats.org/presentationml/2006/ole">
            <mc:AlternateContent xmlns:mc="http://schemas.openxmlformats.org/markup-compatibility/2006">
              <mc:Choice xmlns:v="urn:schemas-microsoft-com:vml" Requires="v">
                <p:oleObj spid="_x0000_s30727" name="CS ChemDraw Drawing" r:id="rId3" imgW="5815203" imgH="4143375" progId="ChemDraw.Document.6.0">
                  <p:embed/>
                </p:oleObj>
              </mc:Choice>
              <mc:Fallback>
                <p:oleObj name="CS ChemDraw Drawing" r:id="rId3" imgW="5815203" imgH="4143375" progId="ChemDraw.Document.6.0">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5616" y="567154"/>
                        <a:ext cx="7416824" cy="3734941"/>
                      </a:xfrm>
                      <a:prstGeom prst="rect">
                        <a:avLst/>
                      </a:prstGeom>
                      <a:noFill/>
                    </p:spPr>
                  </p:pic>
                </p:oleObj>
              </mc:Fallback>
            </mc:AlternateContent>
          </a:graphicData>
        </a:graphic>
      </p:graphicFrame>
      <p:sp>
        <p:nvSpPr>
          <p:cNvPr id="6" name="Rectangle 4"/>
          <p:cNvSpPr>
            <a:spLocks noChangeArrowheads="1"/>
          </p:cNvSpPr>
          <p:nvPr/>
        </p:nvSpPr>
        <p:spPr bwMode="auto">
          <a:xfrm>
            <a:off x="611560" y="4191472"/>
            <a:ext cx="813690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Some of the lower energy nuclei absorb radiation and move up to the higher energy state: that is, they undergo a transition from being aligned with the field to become opposed to the field. At the same time, some of the higher energy nuclei are stimulated to emit energy, and they therefore change their opposed orientation and become aligned with the field.  These transition will only arise when the magnetic energy gap between the nuclear energy levels is matched exactly with the incoming radiofrequency, that is, when they are in resonance, and </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a:t>
            </a:r>
            <a:r>
              <a:rPr kumimoji="0" lang="en-US"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hν</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57100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2004992403"/>
              </p:ext>
            </p:extLst>
          </p:nvPr>
        </p:nvGraphicFramePr>
        <p:xfrm>
          <a:off x="1187624" y="66360"/>
          <a:ext cx="6984776" cy="2608643"/>
        </p:xfrm>
        <a:graphic>
          <a:graphicData uri="http://schemas.openxmlformats.org/presentationml/2006/ole">
            <mc:AlternateContent xmlns:mc="http://schemas.openxmlformats.org/markup-compatibility/2006">
              <mc:Choice xmlns:v="urn:schemas-microsoft-com:vml" Requires="v">
                <p:oleObj spid="_x0000_s31752" name="CS ChemDraw Drawing" r:id="rId3" imgW="6348603" imgH="3965067" progId="ChemDraw.Document.6.0">
                  <p:embed/>
                </p:oleObj>
              </mc:Choice>
              <mc:Fallback>
                <p:oleObj name="CS ChemDraw Drawing" r:id="rId3" imgW="6348603" imgH="3965067"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66360"/>
                        <a:ext cx="6984776" cy="2608643"/>
                      </a:xfrm>
                      <a:prstGeom prst="rect">
                        <a:avLst/>
                      </a:prstGeom>
                      <a:noFill/>
                    </p:spPr>
                  </p:pic>
                </p:oleObj>
              </mc:Fallback>
            </mc:AlternateContent>
          </a:graphicData>
        </a:graphic>
      </p:graphicFrame>
      <p:sp>
        <p:nvSpPr>
          <p:cNvPr id="4" name="Rectangle 5"/>
          <p:cNvSpPr>
            <a:spLocks noChangeArrowheads="1"/>
          </p:cNvSpPr>
          <p:nvPr/>
        </p:nvSpPr>
        <p:spPr bwMode="auto">
          <a:xfrm>
            <a:off x="457473" y="2924944"/>
            <a:ext cx="8280920"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371475"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study of nuclear magnetic resonance (NMR) is concerned with these energy levels, and with the frequency of radiation absorbed during resonance.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71475"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magnetic nuclei can occupy various magnetic sublevels, and that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71475"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the frequency necessary to cause nuclear transitions is different for each element or isotope.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371475" algn="l"/>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This resonance frequency is found to vary in direct proportion to the applied field (for all magnetic nuclei); thus the larger the magnetic field the higher frequency necessary to achieve resonance. That is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71475"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كائن 4"/>
          <p:cNvGraphicFramePr>
            <a:graphicFrameLocks noChangeAspect="1"/>
          </p:cNvGraphicFramePr>
          <p:nvPr>
            <p:extLst>
              <p:ext uri="{D42A27DB-BD31-4B8C-83A1-F6EECF244321}">
                <p14:modId xmlns:p14="http://schemas.microsoft.com/office/powerpoint/2010/main" val="1815286961"/>
              </p:ext>
            </p:extLst>
          </p:nvPr>
        </p:nvGraphicFramePr>
        <p:xfrm>
          <a:off x="2987824" y="5805264"/>
          <a:ext cx="3168352" cy="896100"/>
        </p:xfrm>
        <a:graphic>
          <a:graphicData uri="http://schemas.openxmlformats.org/presentationml/2006/ole">
            <mc:AlternateContent xmlns:mc="http://schemas.openxmlformats.org/markup-compatibility/2006">
              <mc:Choice xmlns:v="urn:schemas-microsoft-com:vml" Requires="v">
                <p:oleObj spid="_x0000_s31753" name="CS ChemDraw Drawing" r:id="rId5" imgW="689991" imgH="308991" progId="ChemDraw.Document.6.0">
                  <p:embed/>
                </p:oleObj>
              </mc:Choice>
              <mc:Fallback>
                <p:oleObj name="CS ChemDraw Drawing" r:id="rId5" imgW="689991" imgH="308991" progId="ChemDraw.Document.6.0">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824" y="5805264"/>
                        <a:ext cx="3168352" cy="896100"/>
                      </a:xfrm>
                      <a:prstGeom prst="rect">
                        <a:avLst/>
                      </a:prstGeom>
                      <a:noFill/>
                    </p:spPr>
                  </p:pic>
                </p:oleObj>
              </mc:Fallback>
            </mc:AlternateContent>
          </a:graphicData>
        </a:graphic>
      </p:graphicFrame>
    </p:spTree>
    <p:extLst>
      <p:ext uri="{BB962C8B-B14F-4D97-AF65-F5344CB8AC3E}">
        <p14:creationId xmlns:p14="http://schemas.microsoft.com/office/powerpoint/2010/main" val="2748801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07504" y="247525"/>
            <a:ext cx="842987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371475" algn="l"/>
              </a:tabLst>
            </a:pP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For the proton we can represent this as in the following figure.</a:t>
            </a:r>
            <a:endParaRPr kumimoji="0" lang="en-US" sz="24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71475" algn="l"/>
              </a:tabLst>
            </a:pPr>
            <a:endParaRPr kumimoji="0" lang="en-US" sz="1800" b="1" i="0" u="none" strike="noStrike" cap="none" normalizeH="0" baseline="0" dirty="0" smtClean="0">
              <a:ln>
                <a:noFill/>
              </a:ln>
              <a:solidFill>
                <a:srgbClr val="C00000"/>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608880495"/>
              </p:ext>
            </p:extLst>
          </p:nvPr>
        </p:nvGraphicFramePr>
        <p:xfrm>
          <a:off x="459565" y="1006157"/>
          <a:ext cx="8050767" cy="5562423"/>
        </p:xfrm>
        <a:graphic>
          <a:graphicData uri="http://schemas.openxmlformats.org/presentationml/2006/ole">
            <mc:AlternateContent xmlns:mc="http://schemas.openxmlformats.org/markup-compatibility/2006">
              <mc:Choice xmlns:v="urn:schemas-microsoft-com:vml" Requires="v">
                <p:oleObj spid="_x0000_s32773" name="CS ChemDraw Drawing" r:id="rId3" imgW="7692842" imgH="3861596" progId="ChemDraw.Document.6.0">
                  <p:embed/>
                </p:oleObj>
              </mc:Choice>
              <mc:Fallback>
                <p:oleObj name="CS ChemDraw Drawing" r:id="rId3" imgW="7692842" imgH="3861596" progId="ChemDraw.Document.6.0">
                  <p:embed/>
                  <p:pic>
                    <p:nvPicPr>
                      <p:cNvPr id="0" name="Object 1"/>
                      <p:cNvPicPr>
                        <a:picLocks noChangeAspect="1" noChangeArrowheads="1"/>
                      </p:cNvPicPr>
                      <p:nvPr/>
                    </p:nvPicPr>
                    <p:blipFill>
                      <a:blip r:embed="rId4"/>
                      <a:srcRect/>
                      <a:stretch>
                        <a:fillRect/>
                      </a:stretch>
                    </p:blipFill>
                    <p:spPr bwMode="auto">
                      <a:xfrm>
                        <a:off x="459565" y="1006157"/>
                        <a:ext cx="8050767" cy="5562423"/>
                      </a:xfrm>
                      <a:prstGeom prst="rect">
                        <a:avLst/>
                      </a:prstGeom>
                      <a:noFill/>
                    </p:spPr>
                  </p:pic>
                </p:oleObj>
              </mc:Fallback>
            </mc:AlternateContent>
          </a:graphicData>
        </a:graphic>
      </p:graphicFrame>
      <p:sp>
        <p:nvSpPr>
          <p:cNvPr id="4" name="Rectangle 3"/>
          <p:cNvSpPr>
            <a:spLocks noChangeArrowheads="1"/>
          </p:cNvSpPr>
          <p:nvPr/>
        </p:nvSpPr>
        <p:spPr bwMode="auto">
          <a:xfrm>
            <a:off x="0" y="1428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371475" algn="l"/>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58396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147991"/>
            <a:ext cx="8676456"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1" u="sng" strike="noStrike" cap="none" normalizeH="0" baseline="0" dirty="0" smtClean="0">
                <a:ln>
                  <a:noFill/>
                </a:ln>
                <a:solidFill>
                  <a:srgbClr val="002060"/>
                </a:solidFill>
                <a:effectLst/>
                <a:latin typeface="Times New Roman" pitchFamily="18" charset="0"/>
                <a:ea typeface="Calibri" pitchFamily="34" charset="0"/>
                <a:cs typeface="+mj-cs"/>
              </a:rPr>
              <a:t>Example: -</a:t>
            </a:r>
            <a:r>
              <a:rPr kumimoji="0" lang="en-US" sz="2400" b="1" i="0" u="none" strike="noStrike" cap="none" normalizeH="0" baseline="0" dirty="0" smtClean="0">
                <a:ln>
                  <a:noFill/>
                </a:ln>
                <a:solidFill>
                  <a:srgbClr val="002060"/>
                </a:solidFill>
                <a:effectLst/>
                <a:latin typeface="Times New Roman" pitchFamily="18" charset="0"/>
                <a:ea typeface="Calibri" pitchFamily="34" charset="0"/>
                <a:cs typeface="+mj-cs"/>
              </a:rPr>
              <a:t> what is the frequency needed to induce transitions between the </a:t>
            </a:r>
            <a:r>
              <a:rPr kumimoji="0" lang="en-US" sz="2400" b="1" i="0" u="none" strike="noStrike" cap="none" normalizeH="0" baseline="30000" dirty="0" smtClean="0">
                <a:ln>
                  <a:noFill/>
                </a:ln>
                <a:solidFill>
                  <a:srgbClr val="002060"/>
                </a:solidFill>
                <a:effectLst/>
                <a:latin typeface="Times New Roman" pitchFamily="18" charset="0"/>
                <a:ea typeface="Calibri" pitchFamily="34" charset="0"/>
                <a:cs typeface="+mj-cs"/>
              </a:rPr>
              <a:t>13</a:t>
            </a:r>
            <a:r>
              <a:rPr kumimoji="0" lang="en-US" sz="2400" b="1" i="0" u="none" strike="noStrike" cap="none" normalizeH="0" baseline="0" dirty="0" smtClean="0">
                <a:ln>
                  <a:noFill/>
                </a:ln>
                <a:solidFill>
                  <a:srgbClr val="002060"/>
                </a:solidFill>
                <a:effectLst/>
                <a:latin typeface="Times New Roman" pitchFamily="18" charset="0"/>
                <a:ea typeface="Calibri" pitchFamily="34" charset="0"/>
                <a:cs typeface="+mj-cs"/>
              </a:rPr>
              <a:t>C nuclear energy levels when the field strength is (a) 4.7 T and (b) 1.88T.</a:t>
            </a: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1" u="sng" strike="noStrike" cap="none" normalizeH="0" baseline="0" dirty="0" smtClean="0">
                <a:ln>
                  <a:noFill/>
                </a:ln>
                <a:solidFill>
                  <a:srgbClr val="000000"/>
                </a:solidFill>
                <a:effectLst/>
                <a:latin typeface="Times New Roman" pitchFamily="18" charset="0"/>
                <a:ea typeface="Calibri" pitchFamily="34" charset="0"/>
                <a:cs typeface="+mj-cs"/>
              </a:rPr>
              <a:t>Solution:- </a:t>
            </a:r>
            <a:endParaRPr kumimoji="0" lang="en-US" sz="24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22767554"/>
              </p:ext>
            </p:extLst>
          </p:nvPr>
        </p:nvGraphicFramePr>
        <p:xfrm>
          <a:off x="539552" y="2132856"/>
          <a:ext cx="7659544" cy="2411338"/>
        </p:xfrm>
        <a:graphic>
          <a:graphicData uri="http://schemas.openxmlformats.org/presentationml/2006/ole">
            <mc:AlternateContent xmlns:mc="http://schemas.openxmlformats.org/markup-compatibility/2006">
              <mc:Choice xmlns:v="urn:schemas-microsoft-com:vml" Requires="v">
                <p:oleObj spid="_x0000_s33796" name="CS ChemDraw Drawing" r:id="rId3" imgW="5143119" imgH="1621155" progId="ChemDraw.Document.6.0">
                  <p:embed/>
                </p:oleObj>
              </mc:Choice>
              <mc:Fallback>
                <p:oleObj name="CS ChemDraw Drawing" r:id="rId3" imgW="5143119" imgH="1621155"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2132856"/>
                        <a:ext cx="7659544" cy="2411338"/>
                      </a:xfrm>
                      <a:prstGeom prst="rect">
                        <a:avLst/>
                      </a:prstGeom>
                      <a:noFill/>
                    </p:spPr>
                  </p:pic>
                </p:oleObj>
              </mc:Fallback>
            </mc:AlternateContent>
          </a:graphicData>
        </a:graphic>
      </p:graphicFrame>
      <p:sp>
        <p:nvSpPr>
          <p:cNvPr id="4" name="Rectangle 3"/>
          <p:cNvSpPr>
            <a:spLocks noChangeArrowheads="1"/>
          </p:cNvSpPr>
          <p:nvPr/>
        </p:nvSpPr>
        <p:spPr bwMode="auto">
          <a:xfrm>
            <a:off x="368761" y="4797152"/>
            <a:ext cx="877523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1MHz= 10</a:t>
            </a:r>
            <a:r>
              <a:rPr kumimoji="0" lang="en-US"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6 </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Hz , 1GHz = 10</a:t>
            </a:r>
            <a:r>
              <a:rPr kumimoji="0" lang="en-US" sz="2400" b="1" i="0" u="none" strike="noStrike" cap="none" normalizeH="0" baseline="30000" dirty="0" smtClean="0">
                <a:ln>
                  <a:noFill/>
                </a:ln>
                <a:solidFill>
                  <a:srgbClr val="FF0000"/>
                </a:solidFill>
                <a:effectLst/>
                <a:latin typeface="Times New Roman" pitchFamily="18" charset="0"/>
                <a:ea typeface="Calibri" pitchFamily="34" charset="0"/>
                <a:cs typeface="Times New Roman" pitchFamily="18" charset="0"/>
              </a:rPr>
              <a:t>9</a:t>
            </a:r>
            <a:r>
              <a:rPr kumimoji="0" lang="en-US" sz="2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Hz</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1" u="sng"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Homework :-</a:t>
            </a:r>
            <a:r>
              <a:rPr kumimoji="0" lang="en-US"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what field strength is necessary in an instrument designed for studying proton NMR at (a) 60MHz (b) 200MHz, (c) 600 MHz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82412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90137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14467" y="548680"/>
            <a:ext cx="810039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All nuclei with I=1/2 have a spherical (symmetrical) distribution of spinning charge, so the electric and magnetic fields surrounding such nuclei are spherical, homogeneous, and isotropic in all directions. By contrast, nuclei with I&gt; </a:t>
            </a:r>
            <a:r>
              <a:rPr kumimoji="0" lang="en-US" sz="2000" b="0" i="0" u="none" strike="noStrike" cap="none" normalizeH="0" baseline="0" dirty="0" smtClean="0">
                <a:ln>
                  <a:noFill/>
                </a:ln>
                <a:solidFill>
                  <a:schemeClr val="tx1"/>
                </a:solidFill>
                <a:effectLst/>
                <a:latin typeface="Calibri"/>
                <a:ea typeface="Calibri" pitchFamily="34" charset="0"/>
                <a:cs typeface="+mj-cs"/>
              </a:rPr>
              <a:t>½</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 have a non spherical distribution of spinning charge, resulting in nonsymmetrical electric and magnetic fields. This imparts an electric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mj-cs"/>
              </a:rPr>
              <a:t>quadrupole</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 (Q) to the nucleus, a property that can complicate their NMR behavior; As a result, the most commonly studied nuclei are those with a nuclear spin of </a:t>
            </a:r>
            <a:r>
              <a:rPr kumimoji="0" lang="en-US" sz="2000" b="0" i="0" u="none" strike="noStrike" cap="none" normalizeH="0" baseline="0" dirty="0" smtClean="0">
                <a:ln>
                  <a:noFill/>
                </a:ln>
                <a:solidFill>
                  <a:schemeClr val="tx1"/>
                </a:solidFill>
                <a:effectLst/>
                <a:latin typeface="Calibri"/>
                <a:ea typeface="Calibri" pitchFamily="34" charset="0"/>
                <a:cs typeface="+mj-cs"/>
              </a:rPr>
              <a:t>½</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 (such as </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mj-cs"/>
              </a:rPr>
              <a:t>1</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H, </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mj-cs"/>
              </a:rPr>
              <a:t>13</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C, </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mj-cs"/>
              </a:rPr>
              <a:t>15</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N, </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mj-cs"/>
              </a:rPr>
              <a:t>31</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P, </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mj-cs"/>
              </a:rPr>
              <a:t>19</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mj-cs"/>
              </a:rPr>
              <a:t>F).</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623696738"/>
              </p:ext>
            </p:extLst>
          </p:nvPr>
        </p:nvGraphicFramePr>
        <p:xfrm>
          <a:off x="336550" y="3622675"/>
          <a:ext cx="8796338" cy="3232150"/>
        </p:xfrm>
        <a:graphic>
          <a:graphicData uri="http://schemas.openxmlformats.org/presentationml/2006/ole">
            <mc:AlternateContent xmlns:mc="http://schemas.openxmlformats.org/markup-compatibility/2006">
              <mc:Choice xmlns:v="urn:schemas-microsoft-com:vml" Requires="v">
                <p:oleObj spid="_x0000_s26636" name="CS ChemDraw Drawing" r:id="rId3" imgW="13634475" imgH="5001108" progId="ChemDraw.Document.6.0">
                  <p:embed/>
                </p:oleObj>
              </mc:Choice>
              <mc:Fallback>
                <p:oleObj name="CS ChemDraw Drawing" r:id="rId3" imgW="13634475" imgH="5001108" progId="ChemDraw.Document.6.0">
                  <p:embed/>
                  <p:pic>
                    <p:nvPicPr>
                      <p:cNvPr id="0" name="Object 1"/>
                      <p:cNvPicPr>
                        <a:picLocks noChangeAspect="1" noChangeArrowheads="1"/>
                      </p:cNvPicPr>
                      <p:nvPr/>
                    </p:nvPicPr>
                    <p:blipFill>
                      <a:blip r:embed="rId4"/>
                      <a:srcRect/>
                      <a:stretch>
                        <a:fillRect/>
                      </a:stretch>
                    </p:blipFill>
                    <p:spPr bwMode="auto">
                      <a:xfrm>
                        <a:off x="336550" y="3622675"/>
                        <a:ext cx="8796338" cy="3232150"/>
                      </a:xfrm>
                      <a:prstGeom prst="rect">
                        <a:avLst/>
                      </a:prstGeom>
                      <a:noFill/>
                    </p:spPr>
                  </p:pic>
                </p:oleObj>
              </mc:Fallback>
            </mc:AlternateContent>
          </a:graphicData>
        </a:graphic>
      </p:graphicFrame>
    </p:spTree>
    <p:extLst>
      <p:ext uri="{BB962C8B-B14F-4D97-AF65-F5344CB8AC3E}">
        <p14:creationId xmlns:p14="http://schemas.microsoft.com/office/powerpoint/2010/main" val="3167092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مستطيل 1"/>
              <p:cNvSpPr/>
              <p:nvPr/>
            </p:nvSpPr>
            <p:spPr>
              <a:xfrm>
                <a:off x="251520" y="476672"/>
                <a:ext cx="8748464" cy="5577809"/>
              </a:xfrm>
              <a:prstGeom prst="rect">
                <a:avLst/>
              </a:prstGeom>
            </p:spPr>
            <p:txBody>
              <a:bodyPr wrap="square">
                <a:spAutoFit/>
              </a:bodyPr>
              <a:lstStyle/>
              <a:p>
                <a:pPr>
                  <a:lnSpc>
                    <a:spcPct val="115000"/>
                  </a:lnSpc>
                  <a:spcAft>
                    <a:spcPts val="1000"/>
                  </a:spcAft>
                </a:pPr>
                <a:r>
                  <a:rPr lang="en-US" sz="2800" b="1" dirty="0">
                    <a:solidFill>
                      <a:srgbClr val="C00000"/>
                    </a:solidFill>
                    <a:latin typeface="Times New Roman"/>
                    <a:ea typeface="Calibri"/>
                    <a:cs typeface="Arial"/>
                  </a:rPr>
                  <a:t>Nuclei with spin quantum number =1/2 or 0.5 </a:t>
                </a:r>
                <a:endParaRPr lang="en-US" sz="2800" b="1" dirty="0" smtClean="0">
                  <a:solidFill>
                    <a:srgbClr val="C00000"/>
                  </a:solidFill>
                  <a:latin typeface="Times New Roman"/>
                  <a:ea typeface="Calibri"/>
                  <a:cs typeface="Arial"/>
                </a:endParaRPr>
              </a:p>
              <a:p>
                <a:pPr>
                  <a:lnSpc>
                    <a:spcPct val="115000"/>
                  </a:lnSpc>
                  <a:spcAft>
                    <a:spcPts val="1000"/>
                  </a:spcAft>
                </a:pPr>
                <a:endParaRPr lang="en-US" sz="2800" b="1" dirty="0">
                  <a:solidFill>
                    <a:srgbClr val="C00000"/>
                  </a:solidFill>
                  <a:ea typeface="Calibri"/>
                  <a:cs typeface="Arial"/>
                </a:endParaRPr>
              </a:p>
              <a:p>
                <a:pPr>
                  <a:lnSpc>
                    <a:spcPct val="115000"/>
                  </a:lnSpc>
                  <a:spcAft>
                    <a:spcPts val="1000"/>
                  </a:spcAft>
                </a:pPr>
                <a:r>
                  <a:rPr lang="en-US" sz="2800" dirty="0">
                    <a:solidFill>
                      <a:srgbClr val="002060"/>
                    </a:solidFill>
                    <a:effectLst/>
                    <a:latin typeface="Times New Roman"/>
                    <a:ea typeface="Calibri"/>
                    <a:cs typeface="Arial"/>
                  </a:rPr>
                  <a:t>I= </a:t>
                </a:r>
                <a14:m>
                  <m:oMath xmlns:m="http://schemas.openxmlformats.org/officeDocument/2006/math">
                    <m:rad>
                      <m:radPr>
                        <m:degHide m:val="on"/>
                        <m:ctrlPr>
                          <a:rPr lang="en-US" sz="2800" i="1">
                            <a:solidFill>
                              <a:srgbClr val="002060"/>
                            </a:solidFill>
                            <a:effectLst/>
                            <a:latin typeface="Cambria Math"/>
                            <a:ea typeface="Calibri"/>
                            <a:cs typeface="Times New Roman"/>
                          </a:rPr>
                        </m:ctrlPr>
                      </m:radPr>
                      <m:deg/>
                      <m:e>
                        <m:rad>
                          <m:radPr>
                            <m:ctrlPr>
                              <a:rPr lang="en-US" sz="2800" i="1">
                                <a:solidFill>
                                  <a:srgbClr val="002060"/>
                                </a:solidFill>
                                <a:effectLst/>
                                <a:latin typeface="Cambria Math"/>
                                <a:ea typeface="Calibri"/>
                                <a:cs typeface="Times New Roman"/>
                              </a:rPr>
                            </m:ctrlPr>
                          </m:radPr>
                          <m:deg>
                            <m:r>
                              <a:rPr lang="en-US" sz="2800" i="1">
                                <a:solidFill>
                                  <a:srgbClr val="002060"/>
                                </a:solidFill>
                                <a:effectLst/>
                                <a:latin typeface="Cambria Math"/>
                                <a:ea typeface="Calibri"/>
                                <a:cs typeface="Times New Roman"/>
                              </a:rPr>
                              <m:t>2</m:t>
                            </m:r>
                          </m:deg>
                          <m:e>
                            <m:r>
                              <a:rPr lang="en-US" sz="2800" i="1">
                                <a:solidFill>
                                  <a:srgbClr val="002060"/>
                                </a:solidFill>
                                <a:effectLst/>
                                <a:latin typeface="Cambria Math"/>
                                <a:ea typeface="Calibri"/>
                                <a:cs typeface="Times New Roman"/>
                              </a:rPr>
                              <m:t>3</m:t>
                            </m:r>
                            <m:r>
                              <a:rPr lang="en-US" sz="2800" i="1">
                                <a:solidFill>
                                  <a:srgbClr val="002060"/>
                                </a:solidFill>
                                <a:effectLst/>
                                <a:latin typeface="Cambria Math"/>
                                <a:ea typeface="Calibri"/>
                                <a:cs typeface="Times New Roman"/>
                              </a:rPr>
                              <m:t>/</m:t>
                            </m:r>
                            <m:r>
                              <a:rPr lang="en-US" sz="2800" i="1">
                                <a:solidFill>
                                  <a:srgbClr val="002060"/>
                                </a:solidFill>
                                <a:effectLst/>
                                <a:latin typeface="Cambria Math"/>
                                <a:ea typeface="Calibri"/>
                                <a:cs typeface="Times New Roman"/>
                              </a:rPr>
                              <m:t>4</m:t>
                            </m:r>
                          </m:e>
                        </m:rad>
                      </m:e>
                    </m:rad>
                  </m:oMath>
                </a14:m>
                <a:r>
                  <a:rPr lang="en-US" sz="2800" dirty="0">
                    <a:solidFill>
                      <a:srgbClr val="002060"/>
                    </a:solidFill>
                    <a:effectLst/>
                    <a:latin typeface="Times New Roman"/>
                    <a:ea typeface="Calibri"/>
                    <a:cs typeface="Arial"/>
                  </a:rPr>
                  <a:t> = 0.87</a:t>
                </a:r>
                <a14:m>
                  <m:oMath xmlns:m="http://schemas.openxmlformats.org/officeDocument/2006/math">
                    <m:r>
                      <a:rPr lang="en-US" sz="2800" i="1">
                        <a:solidFill>
                          <a:srgbClr val="002060"/>
                        </a:solidFill>
                        <a:effectLst/>
                        <a:latin typeface="Cambria Math"/>
                        <a:ea typeface="Calibri"/>
                        <a:cs typeface="Times New Roman"/>
                      </a:rPr>
                      <m:t> </m:t>
                    </m:r>
                    <m:r>
                      <a:rPr lang="en-US" sz="2800" i="1">
                        <a:solidFill>
                          <a:srgbClr val="002060"/>
                        </a:solidFill>
                        <a:effectLst/>
                        <a:latin typeface="Cambria Math"/>
                        <a:ea typeface="Calibri"/>
                        <a:cs typeface="Times New Roman"/>
                      </a:rPr>
                      <m:t>𝑢𝑛𝑖𝑡𝑠</m:t>
                    </m:r>
                    <m:r>
                      <a:rPr lang="en-US" sz="2800" i="1">
                        <a:solidFill>
                          <a:srgbClr val="002060"/>
                        </a:solidFill>
                        <a:effectLst/>
                        <a:latin typeface="Cambria Math"/>
                        <a:ea typeface="Calibri"/>
                        <a:cs typeface="Times New Roman"/>
                      </a:rPr>
                      <m:t>( ħ)</m:t>
                    </m:r>
                  </m:oMath>
                </a14:m>
                <a:endParaRPr lang="en-US" sz="2800" dirty="0" smtClean="0">
                  <a:ea typeface="Calibri"/>
                  <a:cs typeface="Arial"/>
                </a:endParaRPr>
              </a:p>
              <a:p>
                <a:pPr>
                  <a:lnSpc>
                    <a:spcPct val="115000"/>
                  </a:lnSpc>
                  <a:spcAft>
                    <a:spcPts val="1000"/>
                  </a:spcAft>
                </a:pPr>
                <a:endParaRPr lang="en-US" sz="2800" dirty="0">
                  <a:ea typeface="Calibri"/>
                  <a:cs typeface="Arial"/>
                </a:endParaRPr>
              </a:p>
              <a:p>
                <a:pPr>
                  <a:lnSpc>
                    <a:spcPct val="115000"/>
                  </a:lnSpc>
                  <a:spcAft>
                    <a:spcPts val="1000"/>
                  </a:spcAft>
                </a:pPr>
                <a:r>
                  <a:rPr lang="en-US" sz="2800" dirty="0">
                    <a:solidFill>
                      <a:srgbClr val="002060"/>
                    </a:solidFill>
                    <a:effectLst/>
                    <a:latin typeface="Times New Roman"/>
                    <a:ea typeface="Calibri"/>
                    <a:cs typeface="Arial"/>
                  </a:rPr>
                  <a:t>So the magnitude of angular momentum is 0.87, but there are only two allowed orientations for I with respect to the z-axis, and, these allowed orientations must have components along the Z-axis of 0.5 (1/2) in the lower energy case and -0.5 (-1/2) in the higher energy case.</a:t>
                </a:r>
                <a:endParaRPr lang="en-US" sz="2800" dirty="0">
                  <a:ea typeface="Calibri"/>
                  <a:cs typeface="Arial"/>
                </a:endParaRPr>
              </a:p>
            </p:txBody>
          </p:sp>
        </mc:Choice>
        <mc:Fallback>
          <p:sp>
            <p:nvSpPr>
              <p:cNvPr id="2" name="مستطيل 1"/>
              <p:cNvSpPr>
                <a:spLocks noRot="1" noChangeAspect="1" noMove="1" noResize="1" noEditPoints="1" noAdjustHandles="1" noChangeArrowheads="1" noChangeShapeType="1" noTextEdit="1"/>
              </p:cNvSpPr>
              <p:nvPr/>
            </p:nvSpPr>
            <p:spPr>
              <a:xfrm>
                <a:off x="251520" y="476672"/>
                <a:ext cx="8748464" cy="5577809"/>
              </a:xfrm>
              <a:prstGeom prst="rect">
                <a:avLst/>
              </a:prstGeom>
              <a:blipFill rotWithShape="1">
                <a:blip r:embed="rId2"/>
                <a:stretch>
                  <a:fillRect l="-1394" t="-656" r="-1603" b="-1421"/>
                </a:stretch>
              </a:blipFill>
            </p:spPr>
            <p:txBody>
              <a:bodyPr/>
              <a:lstStyle/>
              <a:p>
                <a:r>
                  <a:rPr lang="ar-IQ">
                    <a:noFill/>
                  </a:rPr>
                  <a:t> </a:t>
                </a:r>
              </a:p>
            </p:txBody>
          </p:sp>
        </mc:Fallback>
      </mc:AlternateContent>
    </p:spTree>
    <p:extLst>
      <p:ext uri="{BB962C8B-B14F-4D97-AF65-F5344CB8AC3E}">
        <p14:creationId xmlns:p14="http://schemas.microsoft.com/office/powerpoint/2010/main" val="1927995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2208742603"/>
              </p:ext>
            </p:extLst>
          </p:nvPr>
        </p:nvGraphicFramePr>
        <p:xfrm>
          <a:off x="539552" y="1196752"/>
          <a:ext cx="8424936" cy="5497439"/>
        </p:xfrm>
        <a:graphic>
          <a:graphicData uri="http://schemas.openxmlformats.org/drawingml/2006/table">
            <a:tbl>
              <a:tblPr firstRow="1" firstCol="1" bandRow="1"/>
              <a:tblGrid>
                <a:gridCol w="993099"/>
                <a:gridCol w="1426609"/>
                <a:gridCol w="1590686"/>
                <a:gridCol w="1234898"/>
                <a:gridCol w="3179644"/>
              </a:tblGrid>
              <a:tr h="2133377">
                <a:tc>
                  <a:txBody>
                    <a:bodyPr/>
                    <a:lstStyle/>
                    <a:p>
                      <a:pPr marL="0" algn="l" defTabSz="914400" rtl="0" eaLnBrk="1" latinLnBrk="0" hangingPunct="1">
                        <a:lnSpc>
                          <a:spcPct val="115000"/>
                        </a:lnSpc>
                        <a:spcAft>
                          <a:spcPts val="0"/>
                        </a:spcAft>
                      </a:pPr>
                      <a:r>
                        <a:rPr lang="en-US" sz="1800" b="1" kern="1200" dirty="0">
                          <a:solidFill>
                            <a:srgbClr val="000000"/>
                          </a:solidFill>
                          <a:effectLst/>
                          <a:latin typeface="Times New Roman"/>
                          <a:ea typeface="Calibri"/>
                          <a:cs typeface="Arial"/>
                        </a:rPr>
                        <a:t>Spin quantum number</a:t>
                      </a:r>
                    </a:p>
                    <a:p>
                      <a:pPr marL="0" algn="l" defTabSz="914400" rtl="0" eaLnBrk="1" latinLnBrk="0" hangingPunct="1">
                        <a:lnSpc>
                          <a:spcPct val="115000"/>
                        </a:lnSpc>
                        <a:spcAft>
                          <a:spcPts val="0"/>
                        </a:spcAft>
                      </a:pPr>
                      <a:r>
                        <a:rPr lang="en-US" sz="1800" b="1" i="1" kern="1200" dirty="0">
                          <a:solidFill>
                            <a:srgbClr val="000000"/>
                          </a:solidFill>
                          <a:effectLst/>
                          <a:latin typeface="Times New Roman"/>
                          <a:ea typeface="Calibri"/>
                          <a:cs typeface="Arial"/>
                        </a:rPr>
                        <a: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a:solidFill>
                            <a:srgbClr val="002060"/>
                          </a:solidFill>
                          <a:effectLst/>
                          <a:latin typeface="Times New Roman"/>
                          <a:ea typeface="Calibri"/>
                          <a:cs typeface="Arial"/>
                        </a:rPr>
                        <a:t>Examples</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endParaRPr lang="en-US" sz="1800" b="1" kern="1200" baseline="30000" dirty="0" smtClean="0">
                        <a:solidFill>
                          <a:srgbClr val="000000"/>
                        </a:solidFill>
                        <a:effectLst/>
                        <a:latin typeface="Times New Roman"/>
                        <a:ea typeface="Calibri"/>
                        <a:cs typeface="Arial"/>
                      </a:endParaRPr>
                    </a:p>
                    <a:p>
                      <a:pPr marL="0" algn="l" defTabSz="914400" rtl="0" eaLnBrk="1" latinLnBrk="0" hangingPunct="1">
                        <a:lnSpc>
                          <a:spcPct val="115000"/>
                        </a:lnSpc>
                        <a:spcAft>
                          <a:spcPts val="0"/>
                        </a:spcAft>
                      </a:pPr>
                      <a:r>
                        <a:rPr lang="en-US" sz="1800" b="1" kern="1200" baseline="30000" dirty="0" smtClean="0">
                          <a:solidFill>
                            <a:srgbClr val="000000"/>
                          </a:solidFill>
                          <a:effectLst/>
                          <a:latin typeface="Times New Roman"/>
                          <a:ea typeface="Calibri"/>
                          <a:cs typeface="Arial"/>
                        </a:rPr>
                        <a:t>Angular </a:t>
                      </a:r>
                      <a:r>
                        <a:rPr lang="en-US" sz="1800" b="1" kern="1200" baseline="30000" dirty="0">
                          <a:solidFill>
                            <a:srgbClr val="000000"/>
                          </a:solidFill>
                          <a:effectLst/>
                          <a:latin typeface="Times New Roman"/>
                          <a:ea typeface="Calibri"/>
                          <a:cs typeface="Arial"/>
                        </a:rPr>
                        <a:t>momentum, I</a:t>
                      </a:r>
                    </a:p>
                    <a:p>
                      <a:pPr marL="0" algn="l" defTabSz="914400" rtl="0" eaLnBrk="1" latinLnBrk="0" hangingPunct="1">
                        <a:lnSpc>
                          <a:spcPct val="115000"/>
                        </a:lnSpc>
                        <a:spcAft>
                          <a:spcPts val="0"/>
                        </a:spcAft>
                      </a:pPr>
                      <a:r>
                        <a:rPr lang="en-US" sz="1800" b="1" kern="1200" baseline="30000" dirty="0">
                          <a:solidFill>
                            <a:srgbClr val="000000"/>
                          </a:solidFill>
                          <a:effectLst/>
                          <a:latin typeface="Times New Roman"/>
                          <a:ea typeface="Calibri"/>
                          <a:cs typeface="Arial"/>
                        </a:rPr>
                        <a:t>√</a:t>
                      </a:r>
                      <a:r>
                        <a:rPr lang="en-US" sz="1800" b="1" i="1" kern="1200" baseline="30000" dirty="0">
                          <a:solidFill>
                            <a:srgbClr val="000000"/>
                          </a:solidFill>
                          <a:effectLst/>
                          <a:latin typeface="Times New Roman"/>
                          <a:ea typeface="Calibri"/>
                          <a:cs typeface="Arial"/>
                        </a:rPr>
                        <a:t>I(I</a:t>
                      </a:r>
                      <a:r>
                        <a:rPr lang="en-US" sz="1800" b="1" kern="1200" baseline="30000" dirty="0">
                          <a:solidFill>
                            <a:srgbClr val="000000"/>
                          </a:solidFill>
                          <a:effectLst/>
                          <a:latin typeface="Times New Roman"/>
                          <a:ea typeface="Calibri"/>
                          <a:cs typeface="Arial"/>
                        </a:rPr>
                        <a:t>+1) in units of h/2π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endParaRPr lang="en-US" sz="1800" b="1" kern="1200" baseline="30000" dirty="0" smtClean="0">
                        <a:solidFill>
                          <a:srgbClr val="000000"/>
                        </a:solidFill>
                        <a:effectLst/>
                        <a:latin typeface="Times New Roman"/>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800" b="1" i="0" u="none" strike="noStrike" kern="1200" cap="none" spc="0" normalizeH="0" baseline="30000" noProof="0" dirty="0" smtClean="0">
                          <a:ln>
                            <a:noFill/>
                          </a:ln>
                          <a:solidFill>
                            <a:srgbClr val="000000"/>
                          </a:solidFill>
                          <a:effectLst/>
                          <a:uLnTx/>
                          <a:uFillTx/>
                          <a:latin typeface="Times New Roman"/>
                          <a:ea typeface="Calibri"/>
                          <a:cs typeface="Arial"/>
                        </a:rPr>
                        <a:t>Number of spin state (allowed orientation)</a:t>
                      </a: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800" b="1" i="0" u="none" strike="noStrike" kern="1200" cap="none" spc="0" normalizeH="0" baseline="30000" noProof="0" dirty="0" smtClean="0">
                          <a:ln>
                            <a:noFill/>
                          </a:ln>
                          <a:solidFill>
                            <a:srgbClr val="000000"/>
                          </a:solidFill>
                          <a:effectLst/>
                          <a:uLnTx/>
                          <a:uFillTx/>
                          <a:latin typeface="Times New Roman"/>
                          <a:ea typeface="Calibri"/>
                          <a:cs typeface="Arial"/>
                        </a:rPr>
                        <a:t>2</a:t>
                      </a:r>
                      <a:r>
                        <a:rPr kumimoji="0" lang="en-US" sz="1800" b="1" i="1" u="none" strike="noStrike" kern="1200" cap="none" spc="0" normalizeH="0" baseline="30000" noProof="0" dirty="0" smtClean="0">
                          <a:ln>
                            <a:noFill/>
                          </a:ln>
                          <a:solidFill>
                            <a:srgbClr val="000000"/>
                          </a:solidFill>
                          <a:effectLst/>
                          <a:uLnTx/>
                          <a:uFillTx/>
                          <a:latin typeface="Times New Roman"/>
                          <a:ea typeface="Calibri"/>
                          <a:cs typeface="Arial"/>
                        </a:rPr>
                        <a:t>I</a:t>
                      </a:r>
                      <a:r>
                        <a:rPr kumimoji="0" lang="en-US" sz="1800" b="1" i="0" u="none" strike="noStrike" kern="1200" cap="none" spc="0" normalizeH="0" baseline="30000" noProof="0" dirty="0" smtClean="0">
                          <a:ln>
                            <a:noFill/>
                          </a:ln>
                          <a:solidFill>
                            <a:srgbClr val="000000"/>
                          </a:solidFill>
                          <a:effectLst/>
                          <a:uLnTx/>
                          <a:uFillTx/>
                          <a:latin typeface="Times New Roman"/>
                          <a:ea typeface="Calibri"/>
                          <a:cs typeface="Arial"/>
                        </a:rPr>
                        <a:t>+1</a:t>
                      </a:r>
                      <a:endParaRPr kumimoji="0" lang="en-US" sz="1800" b="1" i="0" u="none" strike="noStrike" kern="1200" cap="none" spc="0" normalizeH="0" baseline="30000" noProof="0" dirty="0">
                        <a:ln>
                          <a:noFill/>
                        </a:ln>
                        <a:solidFill>
                          <a:srgbClr val="000000"/>
                        </a:solidFill>
                        <a:effectLst/>
                        <a:uLnTx/>
                        <a:uFillTx/>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endParaRPr lang="en-US" sz="1800" b="1" kern="1200" baseline="30000" dirty="0" smtClean="0">
                        <a:solidFill>
                          <a:srgbClr val="000000"/>
                        </a:solidFill>
                        <a:effectLst/>
                        <a:latin typeface="Times New Roman"/>
                        <a:ea typeface="Calibri"/>
                        <a:cs typeface="Arial"/>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800" b="1" i="0" u="none" strike="noStrike" kern="1200" cap="none" spc="0" normalizeH="0" baseline="30000" noProof="0" dirty="0" smtClean="0">
                          <a:ln>
                            <a:noFill/>
                          </a:ln>
                          <a:solidFill>
                            <a:srgbClr val="000000"/>
                          </a:solidFill>
                          <a:effectLst/>
                          <a:uLnTx/>
                          <a:uFillTx/>
                          <a:latin typeface="Times New Roman"/>
                          <a:ea typeface="Calibri"/>
                          <a:cs typeface="Arial"/>
                        </a:rPr>
                        <a:t>Magnetic quantum number-the z-axis components of </a:t>
                      </a:r>
                      <a:r>
                        <a:rPr kumimoji="0" lang="en-US" sz="1800" b="1" i="1" u="none" strike="noStrike" kern="1200" cap="none" spc="0" normalizeH="0" baseline="30000" noProof="0" dirty="0" smtClean="0">
                          <a:ln>
                            <a:noFill/>
                          </a:ln>
                          <a:solidFill>
                            <a:srgbClr val="000000"/>
                          </a:solidFill>
                          <a:effectLst/>
                          <a:uLnTx/>
                          <a:uFillTx/>
                          <a:latin typeface="Times New Roman"/>
                          <a:ea typeface="Calibri"/>
                          <a:cs typeface="Arial"/>
                        </a:rPr>
                        <a:t>I</a:t>
                      </a:r>
                      <a:r>
                        <a:rPr kumimoji="0" lang="en-US" sz="1800" b="1" i="0" u="none" strike="noStrike" kern="1200" cap="none" spc="0" normalizeH="0" baseline="30000" noProof="0" dirty="0" smtClean="0">
                          <a:ln>
                            <a:noFill/>
                          </a:ln>
                          <a:solidFill>
                            <a:srgbClr val="000000"/>
                          </a:solidFill>
                          <a:effectLst/>
                          <a:uLnTx/>
                          <a:uFillTx/>
                          <a:latin typeface="Times New Roman"/>
                          <a:ea typeface="Calibri"/>
                          <a:cs typeface="Arial"/>
                        </a:rPr>
                        <a:t> (allowed values of spin)</a:t>
                      </a: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800" b="1" i="0" u="none" strike="noStrike" kern="1200" cap="none" spc="0" normalizeH="0" baseline="30000" noProof="0" dirty="0" err="1" smtClean="0">
                          <a:ln>
                            <a:noFill/>
                          </a:ln>
                          <a:solidFill>
                            <a:srgbClr val="000000"/>
                          </a:solidFill>
                          <a:effectLst/>
                          <a:uLnTx/>
                          <a:uFillTx/>
                          <a:latin typeface="Times New Roman"/>
                          <a:ea typeface="Calibri"/>
                          <a:cs typeface="Arial"/>
                        </a:rPr>
                        <a:t>m</a:t>
                      </a:r>
                      <a:r>
                        <a:rPr kumimoji="0" lang="en-US" sz="1800" b="1" i="1" u="none" strike="noStrike" kern="1200" cap="none" spc="0" normalizeH="0" baseline="30000" noProof="0" dirty="0" err="1" smtClean="0">
                          <a:ln>
                            <a:noFill/>
                          </a:ln>
                          <a:solidFill>
                            <a:srgbClr val="000000"/>
                          </a:solidFill>
                          <a:effectLst/>
                          <a:uLnTx/>
                          <a:uFillTx/>
                          <a:latin typeface="Times New Roman"/>
                          <a:ea typeface="Calibri"/>
                          <a:cs typeface="Arial"/>
                        </a:rPr>
                        <a:t>I</a:t>
                      </a:r>
                      <a:endParaRPr kumimoji="0" lang="en-US" sz="1800" b="1" i="1" u="none" strike="noStrike" kern="1200" cap="none" spc="0" normalizeH="0" baseline="30000" noProof="0" dirty="0" smtClean="0">
                        <a:ln>
                          <a:noFill/>
                        </a:ln>
                        <a:solidFill>
                          <a:srgbClr val="000000"/>
                        </a:solidFill>
                        <a:effectLst/>
                        <a:uLnTx/>
                        <a:uFillTx/>
                        <a:latin typeface="Times New Roman"/>
                        <a:ea typeface="Calibri"/>
                        <a:cs typeface="Arial"/>
                      </a:endParaRPr>
                    </a:p>
                    <a:p>
                      <a:pPr marL="0" algn="l" defTabSz="914400" rtl="0" eaLnBrk="1" latinLnBrk="0" hangingPunct="1">
                        <a:lnSpc>
                          <a:spcPct val="115000"/>
                        </a:lnSpc>
                        <a:spcAft>
                          <a:spcPts val="0"/>
                        </a:spcAft>
                      </a:pPr>
                      <a:endParaRPr lang="en-US" sz="1800" b="1" kern="1200" baseline="30000" dirty="0">
                        <a:solidFill>
                          <a:srgbClr val="000000"/>
                        </a:solidFill>
                        <a:effectLst/>
                        <a:latin typeface="Times New Roman"/>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7339">
                <a:tc>
                  <a:txBody>
                    <a:bodyPr/>
                    <a:lstStyle/>
                    <a:p>
                      <a:pPr marL="0" algn="l" defTabSz="914400" rtl="0" eaLnBrk="1" latinLnBrk="0" hangingPunct="1">
                        <a:lnSpc>
                          <a:spcPct val="115000"/>
                        </a:lnSpc>
                        <a:spcAft>
                          <a:spcPts val="0"/>
                        </a:spcAft>
                      </a:pPr>
                      <a:r>
                        <a:rPr lang="en-US" sz="1800" b="1" kern="1200" dirty="0">
                          <a:solidFill>
                            <a:srgbClr val="000000"/>
                          </a:solidFill>
                          <a:effectLst/>
                          <a:latin typeface="Times New Roman"/>
                          <a:ea typeface="Calibri"/>
                          <a:cs typeface="Arial"/>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baseline="30000">
                          <a:solidFill>
                            <a:srgbClr val="000000"/>
                          </a:solidFill>
                          <a:effectLst/>
                          <a:latin typeface="Times New Roman"/>
                          <a:ea typeface="Calibri"/>
                          <a:cs typeface="Arial"/>
                        </a:rPr>
                        <a:t>4</a:t>
                      </a:r>
                      <a:r>
                        <a:rPr lang="en-US" sz="1800" b="1">
                          <a:solidFill>
                            <a:srgbClr val="000000"/>
                          </a:solidFill>
                          <a:effectLst/>
                          <a:latin typeface="Times New Roman"/>
                          <a:ea typeface="Calibri"/>
                          <a:cs typeface="Arial"/>
                        </a:rPr>
                        <a:t>He, </a:t>
                      </a:r>
                      <a:r>
                        <a:rPr lang="en-US" sz="1800" b="1" baseline="30000">
                          <a:solidFill>
                            <a:srgbClr val="000000"/>
                          </a:solidFill>
                          <a:effectLst/>
                          <a:latin typeface="Times New Roman"/>
                          <a:ea typeface="Calibri"/>
                          <a:cs typeface="Arial"/>
                        </a:rPr>
                        <a:t>12</a:t>
                      </a:r>
                      <a:r>
                        <a:rPr lang="en-US" sz="1800" b="1">
                          <a:solidFill>
                            <a:srgbClr val="000000"/>
                          </a:solidFill>
                          <a:effectLst/>
                          <a:latin typeface="Times New Roman"/>
                          <a:ea typeface="Calibri"/>
                          <a:cs typeface="Arial"/>
                        </a:rPr>
                        <a:t>C, </a:t>
                      </a:r>
                      <a:r>
                        <a:rPr lang="en-US" sz="1800" b="1" baseline="30000">
                          <a:solidFill>
                            <a:srgbClr val="000000"/>
                          </a:solidFill>
                          <a:effectLst/>
                          <a:latin typeface="Times New Roman"/>
                          <a:ea typeface="Calibri"/>
                          <a:cs typeface="Arial"/>
                        </a:rPr>
                        <a:t>16</a:t>
                      </a:r>
                      <a:r>
                        <a:rPr lang="en-US" sz="1800" b="1">
                          <a:solidFill>
                            <a:srgbClr val="000000"/>
                          </a:solidFill>
                          <a:effectLst/>
                          <a:latin typeface="Times New Roman"/>
                          <a:ea typeface="Calibri"/>
                          <a:cs typeface="Arial"/>
                        </a:rPr>
                        <a:t>O</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a:solidFill>
                            <a:srgbClr val="000000"/>
                          </a:solidFill>
                          <a:effectLst/>
                          <a:latin typeface="Times New Roman"/>
                          <a:ea typeface="Calibri"/>
                          <a:cs typeface="Arial"/>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a:solidFill>
                            <a:srgbClr val="000000"/>
                          </a:solidFill>
                          <a:effectLst/>
                          <a:latin typeface="Times New Roman"/>
                          <a:ea typeface="Calibri"/>
                          <a:cs typeface="Arial"/>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a:solidFill>
                            <a:srgbClr val="000000"/>
                          </a:solidFill>
                          <a:effectLst/>
                          <a:latin typeface="Times New Roman"/>
                          <a:ea typeface="Calibri"/>
                          <a:cs typeface="Arial"/>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127">
                <a:tc>
                  <a:txBody>
                    <a:bodyPr/>
                    <a:lstStyle/>
                    <a:p>
                      <a:pPr marL="0" algn="l" defTabSz="914400" rtl="0" eaLnBrk="1" latinLnBrk="0" hangingPunct="1">
                        <a:lnSpc>
                          <a:spcPct val="115000"/>
                        </a:lnSpc>
                        <a:spcAft>
                          <a:spcPts val="0"/>
                        </a:spcAft>
                      </a:pPr>
                      <a:r>
                        <a:rPr lang="en-US" sz="1800" b="1" kern="1200" dirty="0">
                          <a:solidFill>
                            <a:srgbClr val="000000"/>
                          </a:solidFill>
                          <a:effectLst/>
                          <a:latin typeface="Times New Roman"/>
                          <a:ea typeface="Calibri"/>
                          <a:cs typeface="Arial"/>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baseline="30000">
                          <a:solidFill>
                            <a:srgbClr val="000000"/>
                          </a:solidFill>
                          <a:effectLst/>
                          <a:latin typeface="Times New Roman"/>
                          <a:ea typeface="Calibri"/>
                          <a:cs typeface="Arial"/>
                        </a:rPr>
                        <a:t>1</a:t>
                      </a:r>
                      <a:r>
                        <a:rPr lang="en-US" sz="1800" b="1">
                          <a:solidFill>
                            <a:srgbClr val="000000"/>
                          </a:solidFill>
                          <a:effectLst/>
                          <a:latin typeface="Times New Roman"/>
                          <a:ea typeface="Calibri"/>
                          <a:cs typeface="Arial"/>
                        </a:rPr>
                        <a:t>H, </a:t>
                      </a:r>
                      <a:r>
                        <a:rPr lang="en-US" sz="1800" b="1" baseline="30000">
                          <a:solidFill>
                            <a:srgbClr val="000000"/>
                          </a:solidFill>
                          <a:effectLst/>
                          <a:latin typeface="Times New Roman"/>
                          <a:ea typeface="Calibri"/>
                          <a:cs typeface="Arial"/>
                        </a:rPr>
                        <a:t>13</a:t>
                      </a:r>
                      <a:r>
                        <a:rPr lang="en-US" sz="1800" b="1">
                          <a:solidFill>
                            <a:srgbClr val="000000"/>
                          </a:solidFill>
                          <a:effectLst/>
                          <a:latin typeface="Times New Roman"/>
                          <a:ea typeface="Calibri"/>
                          <a:cs typeface="Arial"/>
                        </a:rPr>
                        <a:t>C, </a:t>
                      </a:r>
                      <a:r>
                        <a:rPr lang="en-US" sz="1800" b="1" baseline="30000">
                          <a:solidFill>
                            <a:srgbClr val="000000"/>
                          </a:solidFill>
                          <a:effectLst/>
                          <a:latin typeface="Times New Roman"/>
                          <a:ea typeface="Calibri"/>
                          <a:cs typeface="Arial"/>
                        </a:rPr>
                        <a:t>15</a:t>
                      </a:r>
                      <a:r>
                        <a:rPr lang="en-US" sz="1800" b="1">
                          <a:solidFill>
                            <a:srgbClr val="000000"/>
                          </a:solidFill>
                          <a:effectLst/>
                          <a:latin typeface="Times New Roman"/>
                          <a:ea typeface="Calibri"/>
                          <a:cs typeface="Arial"/>
                        </a:rPr>
                        <a:t>N</a:t>
                      </a:r>
                      <a:endParaRPr lang="en-US" sz="1800" b="1">
                        <a:effectLst/>
                        <a:latin typeface="Calibri"/>
                        <a:ea typeface="Calibri"/>
                        <a:cs typeface="Arial"/>
                      </a:endParaRPr>
                    </a:p>
                    <a:p>
                      <a:pPr>
                        <a:lnSpc>
                          <a:spcPct val="115000"/>
                        </a:lnSpc>
                        <a:spcAft>
                          <a:spcPts val="0"/>
                        </a:spcAft>
                      </a:pPr>
                      <a:r>
                        <a:rPr lang="en-US" sz="1800" b="1" baseline="30000">
                          <a:solidFill>
                            <a:srgbClr val="000000"/>
                          </a:solidFill>
                          <a:effectLst/>
                          <a:latin typeface="Times New Roman"/>
                          <a:ea typeface="Calibri"/>
                          <a:cs typeface="Arial"/>
                        </a:rPr>
                        <a:t>19</a:t>
                      </a:r>
                      <a:r>
                        <a:rPr lang="en-US" sz="1800" b="1">
                          <a:solidFill>
                            <a:srgbClr val="000000"/>
                          </a:solidFill>
                          <a:effectLst/>
                          <a:latin typeface="Times New Roman"/>
                          <a:ea typeface="Calibri"/>
                          <a:cs typeface="Arial"/>
                        </a:rPr>
                        <a:t>F, </a:t>
                      </a:r>
                      <a:r>
                        <a:rPr lang="en-US" sz="1800" b="1" baseline="30000">
                          <a:solidFill>
                            <a:srgbClr val="000000"/>
                          </a:solidFill>
                          <a:effectLst/>
                          <a:latin typeface="Times New Roman"/>
                          <a:ea typeface="Calibri"/>
                          <a:cs typeface="Arial"/>
                        </a:rPr>
                        <a:t>29</a:t>
                      </a:r>
                      <a:r>
                        <a:rPr lang="en-US" sz="1800" b="1">
                          <a:solidFill>
                            <a:srgbClr val="000000"/>
                          </a:solidFill>
                          <a:effectLst/>
                          <a:latin typeface="Times New Roman"/>
                          <a:ea typeface="Calibri"/>
                          <a:cs typeface="Arial"/>
                        </a:rPr>
                        <a:t>Si , </a:t>
                      </a:r>
                      <a:r>
                        <a:rPr lang="en-US" sz="1800" b="1" baseline="30000">
                          <a:solidFill>
                            <a:srgbClr val="000000"/>
                          </a:solidFill>
                          <a:effectLst/>
                          <a:latin typeface="Times New Roman"/>
                          <a:ea typeface="Calibri"/>
                          <a:cs typeface="Arial"/>
                        </a:rPr>
                        <a:t>31</a:t>
                      </a:r>
                      <a:r>
                        <a:rPr lang="en-US" sz="1800" b="1">
                          <a:solidFill>
                            <a:srgbClr val="000000"/>
                          </a:solidFill>
                          <a:effectLst/>
                          <a:latin typeface="Times New Roman"/>
                          <a:ea typeface="Calibri"/>
                          <a:cs typeface="Arial"/>
                        </a:rPr>
                        <a:t>P</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a:solidFill>
                            <a:srgbClr val="000000"/>
                          </a:solidFill>
                          <a:effectLst/>
                          <a:latin typeface="Times New Roman"/>
                          <a:ea typeface="Calibri"/>
                          <a:cs typeface="Arial"/>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a:solidFill>
                            <a:srgbClr val="000000"/>
                          </a:solidFill>
                          <a:effectLst/>
                          <a:latin typeface="Times New Roman"/>
                          <a:ea typeface="Calibri"/>
                          <a:cs typeface="Arial"/>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a:solidFill>
                            <a:srgbClr val="000000"/>
                          </a:solidFill>
                          <a:effectLst/>
                          <a:latin typeface="Times New Roman"/>
                          <a:ea typeface="Calibri"/>
                          <a:cs typeface="Arial"/>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823">
                <a:tc>
                  <a:txBody>
                    <a:bodyPr/>
                    <a:lstStyle/>
                    <a:p>
                      <a:pPr marL="0" algn="l" defTabSz="914400" rtl="0" eaLnBrk="1" latinLnBrk="0" hangingPunct="1">
                        <a:lnSpc>
                          <a:spcPct val="115000"/>
                        </a:lnSpc>
                        <a:spcAft>
                          <a:spcPts val="0"/>
                        </a:spcAft>
                      </a:pPr>
                      <a:r>
                        <a:rPr lang="en-US" sz="1800" b="1" kern="1200" dirty="0">
                          <a:solidFill>
                            <a:srgbClr val="000000"/>
                          </a:solidFill>
                          <a:effectLst/>
                          <a:latin typeface="Times New Roman"/>
                          <a:ea typeface="Calibri"/>
                          <a:cs typeface="Arial"/>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baseline="30000">
                          <a:solidFill>
                            <a:srgbClr val="000000"/>
                          </a:solidFill>
                          <a:effectLst/>
                          <a:latin typeface="Times New Roman"/>
                          <a:ea typeface="Calibri"/>
                          <a:cs typeface="Arial"/>
                        </a:rPr>
                        <a:t>2</a:t>
                      </a:r>
                      <a:r>
                        <a:rPr lang="en-US" sz="1800" b="1">
                          <a:solidFill>
                            <a:srgbClr val="000000"/>
                          </a:solidFill>
                          <a:effectLst/>
                          <a:latin typeface="Times New Roman"/>
                          <a:ea typeface="Calibri"/>
                          <a:cs typeface="Arial"/>
                        </a:rPr>
                        <a:t>H, </a:t>
                      </a:r>
                      <a:r>
                        <a:rPr lang="en-US" sz="1800" b="1" baseline="30000">
                          <a:solidFill>
                            <a:srgbClr val="000000"/>
                          </a:solidFill>
                          <a:effectLst/>
                          <a:latin typeface="Times New Roman"/>
                          <a:ea typeface="Calibri"/>
                          <a:cs typeface="Arial"/>
                        </a:rPr>
                        <a:t>14</a:t>
                      </a:r>
                      <a:r>
                        <a:rPr lang="en-US" sz="1800" b="1">
                          <a:solidFill>
                            <a:srgbClr val="000000"/>
                          </a:solidFill>
                          <a:effectLst/>
                          <a:latin typeface="Times New Roman"/>
                          <a:ea typeface="Calibri"/>
                          <a:cs typeface="Arial"/>
                        </a:rPr>
                        <a:t>N</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a:solidFill>
                            <a:srgbClr val="000000"/>
                          </a:solidFill>
                          <a:effectLst/>
                          <a:latin typeface="Times New Roman"/>
                          <a:ea typeface="Calibri"/>
                          <a:cs typeface="Arial"/>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a:solidFill>
                            <a:srgbClr val="000000"/>
                          </a:solidFill>
                          <a:effectLst/>
                          <a:latin typeface="Times New Roman"/>
                          <a:ea typeface="Calibri"/>
                          <a:cs typeface="Arial"/>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a:solidFill>
                            <a:srgbClr val="000000"/>
                          </a:solidFill>
                          <a:effectLst/>
                          <a:latin typeface="Times New Roman"/>
                          <a:ea typeface="Calibri"/>
                          <a:cs typeface="Arial"/>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127">
                <a:tc>
                  <a:txBody>
                    <a:bodyPr/>
                    <a:lstStyle/>
                    <a:p>
                      <a:pPr marL="0" algn="l" defTabSz="914400" rtl="0" eaLnBrk="1" latinLnBrk="0" hangingPunct="1">
                        <a:lnSpc>
                          <a:spcPct val="115000"/>
                        </a:lnSpc>
                        <a:spcAft>
                          <a:spcPts val="0"/>
                        </a:spcAft>
                      </a:pPr>
                      <a:r>
                        <a:rPr lang="en-US" sz="1800" b="1" kern="1200" dirty="0">
                          <a:solidFill>
                            <a:srgbClr val="000000"/>
                          </a:solidFill>
                          <a:effectLst/>
                          <a:latin typeface="Times New Roman"/>
                          <a:ea typeface="Calibri"/>
                          <a:cs typeface="Arial"/>
                        </a:rPr>
                        <a:t>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baseline="30000">
                          <a:solidFill>
                            <a:srgbClr val="000000"/>
                          </a:solidFill>
                          <a:effectLst/>
                          <a:latin typeface="Times New Roman"/>
                          <a:ea typeface="Calibri"/>
                          <a:cs typeface="Arial"/>
                        </a:rPr>
                        <a:t>11</a:t>
                      </a:r>
                      <a:r>
                        <a:rPr lang="en-US" sz="1800" b="1">
                          <a:solidFill>
                            <a:srgbClr val="000000"/>
                          </a:solidFill>
                          <a:effectLst/>
                          <a:latin typeface="Times New Roman"/>
                          <a:ea typeface="Calibri"/>
                          <a:cs typeface="Arial"/>
                        </a:rPr>
                        <a:t>Be, </a:t>
                      </a:r>
                      <a:r>
                        <a:rPr lang="en-US" sz="1800" b="1" baseline="30000">
                          <a:solidFill>
                            <a:srgbClr val="000000"/>
                          </a:solidFill>
                          <a:effectLst/>
                          <a:latin typeface="Times New Roman"/>
                          <a:ea typeface="Calibri"/>
                          <a:cs typeface="Arial"/>
                        </a:rPr>
                        <a:t>23</a:t>
                      </a:r>
                      <a:r>
                        <a:rPr lang="en-US" sz="1800" b="1">
                          <a:solidFill>
                            <a:srgbClr val="000000"/>
                          </a:solidFill>
                          <a:effectLst/>
                          <a:latin typeface="Times New Roman"/>
                          <a:ea typeface="Calibri"/>
                          <a:cs typeface="Arial"/>
                        </a:rPr>
                        <a:t>Na</a:t>
                      </a:r>
                      <a:endParaRPr lang="en-US" sz="1800" b="1">
                        <a:effectLst/>
                        <a:latin typeface="Calibri"/>
                        <a:ea typeface="Calibri"/>
                        <a:cs typeface="Arial"/>
                      </a:endParaRPr>
                    </a:p>
                    <a:p>
                      <a:pPr>
                        <a:lnSpc>
                          <a:spcPct val="115000"/>
                        </a:lnSpc>
                        <a:spcAft>
                          <a:spcPts val="0"/>
                        </a:spcAft>
                      </a:pPr>
                      <a:r>
                        <a:rPr lang="en-US" sz="1800" b="1" baseline="30000">
                          <a:solidFill>
                            <a:srgbClr val="000000"/>
                          </a:solidFill>
                          <a:effectLst/>
                          <a:latin typeface="Times New Roman"/>
                          <a:ea typeface="Calibri"/>
                          <a:cs typeface="Arial"/>
                        </a:rPr>
                        <a:t>35</a:t>
                      </a:r>
                      <a:r>
                        <a:rPr lang="en-US" sz="1800" b="1">
                          <a:solidFill>
                            <a:srgbClr val="000000"/>
                          </a:solidFill>
                          <a:effectLst/>
                          <a:latin typeface="Times New Roman"/>
                          <a:ea typeface="Calibri"/>
                          <a:cs typeface="Arial"/>
                        </a:rPr>
                        <a:t>Cl, </a:t>
                      </a:r>
                      <a:r>
                        <a:rPr lang="en-US" sz="1800" b="1" baseline="30000">
                          <a:solidFill>
                            <a:srgbClr val="000000"/>
                          </a:solidFill>
                          <a:effectLst/>
                          <a:latin typeface="Times New Roman"/>
                          <a:ea typeface="Calibri"/>
                          <a:cs typeface="Arial"/>
                        </a:rPr>
                        <a:t>37</a:t>
                      </a:r>
                      <a:r>
                        <a:rPr lang="en-US" sz="1800" b="1">
                          <a:solidFill>
                            <a:srgbClr val="000000"/>
                          </a:solidFill>
                          <a:effectLst/>
                          <a:latin typeface="Times New Roman"/>
                          <a:ea typeface="Calibri"/>
                          <a:cs typeface="Arial"/>
                        </a:rPr>
                        <a:t>Cl</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a:solidFill>
                            <a:srgbClr val="000000"/>
                          </a:solidFill>
                          <a:effectLst/>
                          <a:latin typeface="Times New Roman"/>
                          <a:ea typeface="Calibri"/>
                          <a:cs typeface="Arial"/>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a:solidFill>
                            <a:srgbClr val="000000"/>
                          </a:solidFill>
                          <a:effectLst/>
                          <a:latin typeface="Times New Roman"/>
                          <a:ea typeface="Calibri"/>
                          <a:cs typeface="Arial"/>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a:solidFill>
                            <a:srgbClr val="000000"/>
                          </a:solidFill>
                          <a:effectLst/>
                          <a:latin typeface="Times New Roman"/>
                          <a:ea typeface="Calibri"/>
                          <a:cs typeface="Arial"/>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823">
                <a:tc>
                  <a:txBody>
                    <a:bodyPr/>
                    <a:lstStyle/>
                    <a:p>
                      <a:pPr marL="0" algn="l" defTabSz="914400" rtl="0" eaLnBrk="1" latinLnBrk="0" hangingPunct="1">
                        <a:lnSpc>
                          <a:spcPct val="115000"/>
                        </a:lnSpc>
                        <a:spcAft>
                          <a:spcPts val="0"/>
                        </a:spcAft>
                      </a:pPr>
                      <a:r>
                        <a:rPr lang="en-US" sz="1800" b="1" kern="1200" dirty="0">
                          <a:solidFill>
                            <a:srgbClr val="000000"/>
                          </a:solidFill>
                          <a:effectLst/>
                          <a:latin typeface="Times New Roman"/>
                          <a:ea typeface="Calibri"/>
                          <a:cs typeface="Arial"/>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baseline="30000">
                          <a:solidFill>
                            <a:srgbClr val="000000"/>
                          </a:solidFill>
                          <a:effectLst/>
                          <a:latin typeface="Times New Roman"/>
                          <a:ea typeface="Calibri"/>
                          <a:cs typeface="Arial"/>
                        </a:rPr>
                        <a:t>8</a:t>
                      </a:r>
                      <a:r>
                        <a:rPr lang="en-US" sz="1800" b="1">
                          <a:solidFill>
                            <a:srgbClr val="000000"/>
                          </a:solidFill>
                          <a:effectLst/>
                          <a:latin typeface="Times New Roman"/>
                          <a:ea typeface="Calibri"/>
                          <a:cs typeface="Arial"/>
                        </a:rPr>
                        <a:t>Li*, </a:t>
                      </a:r>
                      <a:r>
                        <a:rPr lang="en-US" sz="1800" b="1" baseline="30000">
                          <a:solidFill>
                            <a:srgbClr val="000000"/>
                          </a:solidFill>
                          <a:effectLst/>
                          <a:latin typeface="Times New Roman"/>
                          <a:ea typeface="Calibri"/>
                          <a:cs typeface="Arial"/>
                        </a:rPr>
                        <a:t>20</a:t>
                      </a:r>
                      <a:r>
                        <a:rPr lang="en-US" sz="1800" b="1">
                          <a:solidFill>
                            <a:srgbClr val="000000"/>
                          </a:solidFill>
                          <a:effectLst/>
                          <a:latin typeface="Times New Roman"/>
                          <a:ea typeface="Calibri"/>
                          <a:cs typeface="Arial"/>
                        </a:rPr>
                        <a:t>F*</a:t>
                      </a:r>
                      <a:endParaRPr lang="en-US" sz="18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a:solidFill>
                            <a:srgbClr val="000000"/>
                          </a:solidFill>
                          <a:effectLst/>
                          <a:latin typeface="Times New Roman"/>
                          <a:ea typeface="Calibri"/>
                          <a:cs typeface="Arial"/>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a:solidFill>
                            <a:srgbClr val="000000"/>
                          </a:solidFill>
                          <a:effectLst/>
                          <a:latin typeface="Times New Roman"/>
                          <a:ea typeface="Calibri"/>
                          <a:cs typeface="Arial"/>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a:solidFill>
                            <a:srgbClr val="000000"/>
                          </a:solidFill>
                          <a:effectLst/>
                          <a:latin typeface="Times New Roman"/>
                          <a:ea typeface="Calibri"/>
                          <a:cs typeface="Arial"/>
                        </a:rPr>
                        <a:t> </a:t>
                      </a:r>
                      <a:endParaRPr lang="en-US" sz="14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823">
                <a:tc>
                  <a:txBody>
                    <a:bodyPr/>
                    <a:lstStyle/>
                    <a:p>
                      <a:pPr marL="0" algn="l" defTabSz="914400" rtl="0" eaLnBrk="1" latinLnBrk="0" hangingPunct="1">
                        <a:lnSpc>
                          <a:spcPct val="115000"/>
                        </a:lnSpc>
                        <a:spcAft>
                          <a:spcPts val="0"/>
                        </a:spcAft>
                      </a:pPr>
                      <a:r>
                        <a:rPr lang="en-US" sz="1800" b="1" kern="1200" dirty="0">
                          <a:solidFill>
                            <a:srgbClr val="000000"/>
                          </a:solidFill>
                          <a:effectLst/>
                          <a:latin typeface="Times New Roman"/>
                          <a:ea typeface="Calibri"/>
                          <a:cs typeface="Arial"/>
                        </a:rPr>
                        <a:t>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b="1" baseline="30000" dirty="0">
                          <a:solidFill>
                            <a:srgbClr val="000000"/>
                          </a:solidFill>
                          <a:effectLst/>
                          <a:latin typeface="Times New Roman"/>
                          <a:ea typeface="Calibri"/>
                          <a:cs typeface="Arial"/>
                        </a:rPr>
                        <a:t>17</a:t>
                      </a:r>
                      <a:r>
                        <a:rPr lang="en-US" sz="1800" b="1" dirty="0">
                          <a:solidFill>
                            <a:srgbClr val="000000"/>
                          </a:solidFill>
                          <a:effectLst/>
                          <a:latin typeface="Times New Roman"/>
                          <a:ea typeface="Calibri"/>
                          <a:cs typeface="Arial"/>
                        </a:rPr>
                        <a:t>O,</a:t>
                      </a:r>
                      <a:r>
                        <a:rPr lang="en-US" sz="1800" b="1" baseline="30000" dirty="0">
                          <a:solidFill>
                            <a:srgbClr val="000000"/>
                          </a:solidFill>
                          <a:effectLst/>
                          <a:latin typeface="Times New Roman"/>
                          <a:ea typeface="Calibri"/>
                          <a:cs typeface="Arial"/>
                        </a:rPr>
                        <a:t>27</a:t>
                      </a:r>
                      <a:r>
                        <a:rPr lang="en-US" sz="1800" b="1" dirty="0">
                          <a:solidFill>
                            <a:srgbClr val="000000"/>
                          </a:solidFill>
                          <a:effectLst/>
                          <a:latin typeface="Times New Roman"/>
                          <a:ea typeface="Calibri"/>
                          <a:cs typeface="Arial"/>
                        </a:rPr>
                        <a:t>Al</a:t>
                      </a:r>
                      <a:endParaRPr lang="en-US" sz="18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dirty="0">
                          <a:solidFill>
                            <a:srgbClr val="000000"/>
                          </a:solidFill>
                          <a:effectLst/>
                          <a:latin typeface="Times New Roman"/>
                          <a:ea typeface="Calibri"/>
                          <a:cs typeface="Arial"/>
                        </a:rPr>
                        <a:t> </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dirty="0">
                          <a:solidFill>
                            <a:srgbClr val="000000"/>
                          </a:solidFill>
                          <a:effectLst/>
                          <a:latin typeface="Times New Roman"/>
                          <a:ea typeface="Calibri"/>
                          <a:cs typeface="Arial"/>
                        </a:rPr>
                        <a:t> </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b="1" dirty="0">
                          <a:solidFill>
                            <a:srgbClr val="000000"/>
                          </a:solidFill>
                          <a:effectLst/>
                          <a:latin typeface="Times New Roman"/>
                          <a:ea typeface="Calibri"/>
                          <a:cs typeface="Arial"/>
                        </a:rPr>
                        <a:t> </a:t>
                      </a:r>
                      <a:endParaRPr lang="en-US" sz="14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1"/>
          <p:cNvSpPr>
            <a:spLocks noChangeArrowheads="1"/>
          </p:cNvSpPr>
          <p:nvPr/>
        </p:nvSpPr>
        <p:spPr bwMode="auto">
          <a:xfrm>
            <a:off x="270700" y="188640"/>
            <a:ext cx="689887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Homework:- complete the following table.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24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Spin quantum number and derived quantities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00012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90282" y="174080"/>
            <a:ext cx="8563436"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combination of their spin angular momentum and positive charge causes nuclei to have a magnetic moment (compare the effect of an electric current in a circular wire). This magnetic moment is directly proportional to the angular momentum</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117859901"/>
              </p:ext>
            </p:extLst>
          </p:nvPr>
        </p:nvGraphicFramePr>
        <p:xfrm>
          <a:off x="683568" y="2204864"/>
          <a:ext cx="7056784" cy="2918001"/>
        </p:xfrm>
        <a:graphic>
          <a:graphicData uri="http://schemas.openxmlformats.org/presentationml/2006/ole">
            <mc:AlternateContent xmlns:mc="http://schemas.openxmlformats.org/markup-compatibility/2006">
              <mc:Choice xmlns:v="urn:schemas-microsoft-com:vml" Requires="v">
                <p:oleObj spid="_x0000_s27655" name="CS ChemDraw Drawing" r:id="rId3" imgW="3091661" imgH="2409114" progId="ChemDraw.Document.6.0">
                  <p:embed/>
                </p:oleObj>
              </mc:Choice>
              <mc:Fallback>
                <p:oleObj name="CS ChemDraw Drawing" r:id="rId3" imgW="3091661" imgH="2409114"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2204864"/>
                        <a:ext cx="7056784" cy="2918001"/>
                      </a:xfrm>
                      <a:prstGeom prst="rect">
                        <a:avLst/>
                      </a:prstGeom>
                      <a:noFill/>
                    </p:spPr>
                  </p:pic>
                </p:oleObj>
              </mc:Fallback>
            </mc:AlternateContent>
          </a:graphicData>
        </a:graphic>
      </p:graphicFrame>
      <p:sp>
        <p:nvSpPr>
          <p:cNvPr id="4" name="Rectangle 3"/>
          <p:cNvSpPr>
            <a:spLocks noChangeArrowheads="1"/>
          </p:cNvSpPr>
          <p:nvPr/>
        </p:nvSpPr>
        <p:spPr bwMode="auto">
          <a:xfrm>
            <a:off x="0" y="24003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37121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مستطيل 1"/>
              <p:cNvSpPr/>
              <p:nvPr/>
            </p:nvSpPr>
            <p:spPr>
              <a:xfrm>
                <a:off x="467544" y="260648"/>
                <a:ext cx="8352928" cy="6291466"/>
              </a:xfrm>
              <a:prstGeom prst="rect">
                <a:avLst/>
              </a:prstGeom>
            </p:spPr>
            <p:txBody>
              <a:bodyPr wrap="square">
                <a:spAutoFit/>
              </a:bodyPr>
              <a:lstStyle/>
              <a:p>
                <a:pPr>
                  <a:lnSpc>
                    <a:spcPct val="115000"/>
                  </a:lnSpc>
                  <a:spcAft>
                    <a:spcPts val="0"/>
                  </a:spcAft>
                </a:pPr>
                <a:r>
                  <a:rPr lang="en-US" sz="2000" b="1" dirty="0">
                    <a:solidFill>
                      <a:srgbClr val="00B050"/>
                    </a:solidFill>
                    <a:latin typeface="Times New Roman"/>
                    <a:ea typeface="Calibri"/>
                    <a:cs typeface="Arial"/>
                  </a:rPr>
                  <a:t>Gyromagnetic ratio </a:t>
                </a:r>
                <a:r>
                  <a:rPr lang="en-US" sz="2000" b="1" dirty="0" err="1">
                    <a:solidFill>
                      <a:srgbClr val="00B050"/>
                    </a:solidFill>
                    <a:latin typeface="Times New Roman"/>
                    <a:ea typeface="Calibri"/>
                    <a:cs typeface="Arial"/>
                  </a:rPr>
                  <a:t>Magnetogyric</a:t>
                </a:r>
                <a:r>
                  <a:rPr lang="en-US" sz="2000" b="1" dirty="0">
                    <a:solidFill>
                      <a:srgbClr val="00B050"/>
                    </a:solidFill>
                    <a:latin typeface="Times New Roman"/>
                    <a:ea typeface="Calibri"/>
                    <a:cs typeface="Arial"/>
                  </a:rPr>
                  <a:t> ratio:-</a:t>
                </a:r>
                <a:r>
                  <a:rPr lang="en-US" sz="2000" dirty="0">
                    <a:effectLst/>
                    <a:latin typeface="Times New Roman"/>
                    <a:ea typeface="Calibri"/>
                    <a:cs typeface="Arial"/>
                  </a:rPr>
                  <a:t> </a:t>
                </a:r>
                <a:r>
                  <a:rPr lang="en-US" sz="2000" b="1" dirty="0">
                    <a:solidFill>
                      <a:srgbClr val="0070C0"/>
                    </a:solidFill>
                    <a:effectLst/>
                    <a:latin typeface="Times New Roman"/>
                    <a:ea typeface="Calibri"/>
                    <a:cs typeface="Arial"/>
                  </a:rPr>
                  <a:t>is the strength of the nuclear magnet</a:t>
                </a:r>
                <a:endParaRPr lang="en-US" sz="2000" dirty="0">
                  <a:ea typeface="Calibri"/>
                  <a:cs typeface="Arial"/>
                </a:endParaRPr>
              </a:p>
              <a:p>
                <a:pPr>
                  <a:lnSpc>
                    <a:spcPct val="115000"/>
                  </a:lnSpc>
                  <a:spcAft>
                    <a:spcPts val="0"/>
                  </a:spcAft>
                  <a:tabLst>
                    <a:tab pos="4219575" algn="l"/>
                  </a:tabLst>
                </a:pPr>
                <a:r>
                  <a:rPr lang="en-US" sz="2000" b="1" dirty="0">
                    <a:solidFill>
                      <a:srgbClr val="0070C0"/>
                    </a:solidFill>
                    <a:effectLst/>
                    <a:latin typeface="Times New Roman"/>
                    <a:ea typeface="Calibri"/>
                    <a:cs typeface="Arial"/>
                  </a:rPr>
                  <a:t>	</a:t>
                </a:r>
                <a:endParaRPr lang="en-US" sz="2000" dirty="0">
                  <a:ea typeface="Calibri"/>
                  <a:cs typeface="Arial"/>
                </a:endParaRPr>
              </a:p>
              <a:p>
                <a:pPr>
                  <a:lnSpc>
                    <a:spcPct val="115000"/>
                  </a:lnSpc>
                  <a:spcAft>
                    <a:spcPts val="0"/>
                  </a:spcAft>
                </a:pPr>
                <a:r>
                  <a:rPr lang="en-US" sz="2000" b="1" dirty="0">
                    <a:solidFill>
                      <a:srgbClr val="C00000"/>
                    </a:solidFill>
                    <a:effectLst/>
                    <a:latin typeface="Times New Roman"/>
                    <a:ea typeface="Calibri"/>
                    <a:cs typeface="Arial"/>
                  </a:rPr>
                  <a:t>For proton (</a:t>
                </a:r>
                <a:r>
                  <a:rPr lang="en-US" sz="2000" b="1" baseline="30000" dirty="0">
                    <a:solidFill>
                      <a:srgbClr val="C00000"/>
                    </a:solidFill>
                    <a:effectLst/>
                    <a:latin typeface="Times New Roman"/>
                    <a:ea typeface="Calibri"/>
                    <a:cs typeface="Arial"/>
                  </a:rPr>
                  <a:t>1</a:t>
                </a:r>
                <a:r>
                  <a:rPr lang="en-US" sz="2000" b="1" dirty="0">
                    <a:solidFill>
                      <a:srgbClr val="C00000"/>
                    </a:solidFill>
                    <a:effectLst/>
                    <a:latin typeface="Times New Roman"/>
                    <a:ea typeface="Calibri"/>
                    <a:cs typeface="Arial"/>
                  </a:rPr>
                  <a:t>H) γ  = 2.675* 10</a:t>
                </a:r>
                <a:r>
                  <a:rPr lang="en-US" sz="2000" b="1" baseline="30000" dirty="0">
                    <a:solidFill>
                      <a:srgbClr val="C00000"/>
                    </a:solidFill>
                    <a:effectLst/>
                    <a:latin typeface="Times New Roman"/>
                    <a:ea typeface="Calibri"/>
                    <a:cs typeface="Arial"/>
                  </a:rPr>
                  <a:t>8 </a:t>
                </a:r>
                <a:r>
                  <a:rPr lang="en-US" sz="2000" b="1" dirty="0">
                    <a:solidFill>
                      <a:srgbClr val="C00000"/>
                    </a:solidFill>
                    <a:effectLst/>
                    <a:latin typeface="Times New Roman"/>
                    <a:ea typeface="Calibri"/>
                    <a:cs typeface="Arial"/>
                  </a:rPr>
                  <a:t>rad T</a:t>
                </a:r>
                <a:r>
                  <a:rPr lang="en-US" sz="2000" b="1" baseline="30000" dirty="0">
                    <a:solidFill>
                      <a:srgbClr val="C00000"/>
                    </a:solidFill>
                    <a:effectLst/>
                    <a:latin typeface="Times New Roman"/>
                    <a:ea typeface="Calibri"/>
                    <a:cs typeface="Arial"/>
                  </a:rPr>
                  <a:t>-1</a:t>
                </a:r>
                <a:r>
                  <a:rPr lang="en-US" sz="2000" b="1" dirty="0">
                    <a:solidFill>
                      <a:srgbClr val="C00000"/>
                    </a:solidFill>
                    <a:effectLst/>
                    <a:latin typeface="Times New Roman"/>
                    <a:ea typeface="Calibri"/>
                    <a:cs typeface="Arial"/>
                  </a:rPr>
                  <a:t> s</a:t>
                </a:r>
                <a:r>
                  <a:rPr lang="en-US" sz="2000" b="1" baseline="30000" dirty="0">
                    <a:solidFill>
                      <a:srgbClr val="C00000"/>
                    </a:solidFill>
                    <a:effectLst/>
                    <a:latin typeface="Times New Roman"/>
                    <a:ea typeface="Calibri"/>
                    <a:cs typeface="Arial"/>
                  </a:rPr>
                  <a:t>-1</a:t>
                </a:r>
                <a:r>
                  <a:rPr lang="en-US" sz="2000" b="1" dirty="0">
                    <a:solidFill>
                      <a:srgbClr val="C00000"/>
                    </a:solidFill>
                    <a:effectLst/>
                    <a:latin typeface="Cambria Math"/>
                    <a:ea typeface="Calibri"/>
                    <a:cs typeface="Times New Roman"/>
                  </a:rPr>
                  <a:t>→</a:t>
                </a:r>
                <a:r>
                  <a:rPr lang="en-US" sz="2000" b="1" dirty="0">
                    <a:solidFill>
                      <a:srgbClr val="C00000"/>
                    </a:solidFill>
                    <a:effectLst/>
                    <a:latin typeface="Times New Roman"/>
                    <a:ea typeface="Calibri"/>
                    <a:cs typeface="Arial"/>
                  </a:rPr>
                  <a:t> relative abundance = 99.98% </a:t>
                </a:r>
                <a:endParaRPr lang="en-US" sz="2000" dirty="0">
                  <a:ea typeface="Calibri"/>
                  <a:cs typeface="Arial"/>
                </a:endParaRPr>
              </a:p>
              <a:p>
                <a:pPr>
                  <a:lnSpc>
                    <a:spcPct val="115000"/>
                  </a:lnSpc>
                  <a:spcAft>
                    <a:spcPts val="0"/>
                  </a:spcAft>
                </a:pPr>
                <a:r>
                  <a:rPr lang="en-US" sz="2000" b="1" dirty="0">
                    <a:solidFill>
                      <a:srgbClr val="C00000"/>
                    </a:solidFill>
                    <a:effectLst/>
                    <a:latin typeface="Times New Roman"/>
                    <a:ea typeface="Calibri"/>
                    <a:cs typeface="Arial"/>
                  </a:rPr>
                  <a:t>For </a:t>
                </a:r>
                <a:r>
                  <a:rPr lang="en-US" sz="2000" b="1" baseline="30000" dirty="0">
                    <a:solidFill>
                      <a:srgbClr val="C00000"/>
                    </a:solidFill>
                    <a:effectLst/>
                    <a:latin typeface="Times New Roman"/>
                    <a:ea typeface="Calibri"/>
                    <a:cs typeface="Arial"/>
                  </a:rPr>
                  <a:t>13</a:t>
                </a:r>
                <a:r>
                  <a:rPr lang="en-US" sz="2000" b="1" dirty="0">
                    <a:solidFill>
                      <a:srgbClr val="C00000"/>
                    </a:solidFill>
                    <a:effectLst/>
                    <a:latin typeface="Times New Roman"/>
                    <a:ea typeface="Calibri"/>
                    <a:cs typeface="Arial"/>
                  </a:rPr>
                  <a:t>C= 6.726*10</a:t>
                </a:r>
                <a:r>
                  <a:rPr lang="en-US" sz="2000" b="1" baseline="30000" dirty="0">
                    <a:solidFill>
                      <a:srgbClr val="C00000"/>
                    </a:solidFill>
                    <a:effectLst/>
                    <a:latin typeface="Times New Roman"/>
                    <a:ea typeface="Calibri"/>
                    <a:cs typeface="Arial"/>
                  </a:rPr>
                  <a:t>7</a:t>
                </a:r>
                <a:r>
                  <a:rPr lang="en-US" sz="2000" b="1" dirty="0">
                    <a:solidFill>
                      <a:srgbClr val="C00000"/>
                    </a:solidFill>
                    <a:effectLst/>
                    <a:latin typeface="Times New Roman"/>
                    <a:ea typeface="Calibri"/>
                    <a:cs typeface="Arial"/>
                  </a:rPr>
                  <a:t> rad T</a:t>
                </a:r>
                <a:r>
                  <a:rPr lang="en-US" sz="2000" b="1" baseline="30000" dirty="0">
                    <a:solidFill>
                      <a:srgbClr val="C00000"/>
                    </a:solidFill>
                    <a:effectLst/>
                    <a:latin typeface="Times New Roman"/>
                    <a:ea typeface="Calibri"/>
                    <a:cs typeface="Arial"/>
                  </a:rPr>
                  <a:t>-1</a:t>
                </a:r>
                <a:r>
                  <a:rPr lang="en-US" sz="2000" b="1" dirty="0">
                    <a:solidFill>
                      <a:srgbClr val="C00000"/>
                    </a:solidFill>
                    <a:effectLst/>
                    <a:latin typeface="Times New Roman"/>
                    <a:ea typeface="Calibri"/>
                    <a:cs typeface="Arial"/>
                  </a:rPr>
                  <a:t> s</a:t>
                </a:r>
                <a:r>
                  <a:rPr lang="en-US" sz="2000" b="1" baseline="30000" dirty="0">
                    <a:solidFill>
                      <a:srgbClr val="C00000"/>
                    </a:solidFill>
                    <a:effectLst/>
                    <a:latin typeface="Times New Roman"/>
                    <a:ea typeface="Calibri"/>
                    <a:cs typeface="Arial"/>
                  </a:rPr>
                  <a:t>-1</a:t>
                </a:r>
                <a:r>
                  <a:rPr lang="en-US" sz="2000" b="1" dirty="0">
                    <a:solidFill>
                      <a:srgbClr val="C00000"/>
                    </a:solidFill>
                    <a:effectLst/>
                    <a:latin typeface="Cambria Math"/>
                    <a:ea typeface="Calibri"/>
                    <a:cs typeface="Times New Roman"/>
                  </a:rPr>
                  <a:t>→</a:t>
                </a:r>
                <a:r>
                  <a:rPr lang="en-US" sz="2000" b="1" dirty="0">
                    <a:solidFill>
                      <a:srgbClr val="C00000"/>
                    </a:solidFill>
                    <a:effectLst/>
                    <a:latin typeface="Times New Roman"/>
                    <a:ea typeface="Calibri"/>
                    <a:cs typeface="Arial"/>
                  </a:rPr>
                  <a:t> relative abundance = 1.1%</a:t>
                </a:r>
                <a:endParaRPr lang="en-US" sz="2000" dirty="0">
                  <a:ea typeface="Calibri"/>
                  <a:cs typeface="Arial"/>
                </a:endParaRPr>
              </a:p>
              <a:p>
                <a:pPr>
                  <a:lnSpc>
                    <a:spcPct val="115000"/>
                  </a:lnSpc>
                  <a:spcAft>
                    <a:spcPts val="0"/>
                  </a:spcAft>
                </a:pPr>
                <a:r>
                  <a:rPr lang="en-US" sz="2000" dirty="0">
                    <a:effectLst/>
                    <a:latin typeface="Times New Roman"/>
                    <a:ea typeface="Calibri"/>
                    <a:cs typeface="Arial"/>
                  </a:rPr>
                  <a:t> </a:t>
                </a:r>
                <a:endParaRPr lang="en-US" sz="2000" dirty="0">
                  <a:ea typeface="Calibri"/>
                  <a:cs typeface="Arial"/>
                </a:endParaRPr>
              </a:p>
              <a:p>
                <a:pPr>
                  <a:lnSpc>
                    <a:spcPct val="115000"/>
                  </a:lnSpc>
                  <a:spcAft>
                    <a:spcPts val="1000"/>
                  </a:spcAft>
                </a:pPr>
                <a:r>
                  <a:rPr lang="en-US" sz="2000" dirty="0">
                    <a:effectLst/>
                    <a:latin typeface="Times New Roman"/>
                    <a:ea typeface="Calibri"/>
                    <a:cs typeface="Arial"/>
                  </a:rPr>
                  <a:t>Since I is quantized, accordingly also µ is quantized and we can express µ in terms of the spin quantum number, I or µz in terms of the magnetic quantum number, </a:t>
                </a:r>
                <a:r>
                  <a:rPr lang="en-US" sz="2000" dirty="0" err="1">
                    <a:effectLst/>
                    <a:latin typeface="Times New Roman"/>
                    <a:ea typeface="Calibri"/>
                    <a:cs typeface="Arial"/>
                  </a:rPr>
                  <a:t>m</a:t>
                </a:r>
                <a:r>
                  <a:rPr lang="en-US" sz="2000" i="1" baseline="-25000" dirty="0" err="1">
                    <a:effectLst/>
                    <a:latin typeface="Times New Roman"/>
                    <a:ea typeface="Calibri"/>
                    <a:cs typeface="Arial"/>
                  </a:rPr>
                  <a:t>I</a:t>
                </a:r>
                <a:r>
                  <a:rPr lang="en-US" sz="2000" dirty="0">
                    <a:effectLst/>
                    <a:latin typeface="Times New Roman"/>
                    <a:ea typeface="Calibri"/>
                    <a:cs typeface="Arial"/>
                  </a:rPr>
                  <a:t>:</a:t>
                </a:r>
                <a:endParaRPr lang="en-US" sz="2000" dirty="0">
                  <a:ea typeface="Calibri"/>
                  <a:cs typeface="Arial"/>
                </a:endParaRPr>
              </a:p>
              <a:p>
                <a:pPr>
                  <a:lnSpc>
                    <a:spcPct val="115000"/>
                  </a:lnSpc>
                  <a:spcAft>
                    <a:spcPts val="1000"/>
                  </a:spcAft>
                </a:pPr>
                <a14:m>
                  <m:oMathPara xmlns:m="http://schemas.openxmlformats.org/officeDocument/2006/math">
                    <m:oMathParaPr>
                      <m:jc m:val="centerGroup"/>
                    </m:oMathParaPr>
                    <m:oMath xmlns:m="http://schemas.openxmlformats.org/officeDocument/2006/math">
                      <m:r>
                        <a:rPr lang="en-US" sz="2000" b="1" i="1">
                          <a:effectLst/>
                          <a:latin typeface="Cambria Math"/>
                          <a:ea typeface="Calibri"/>
                          <a:cs typeface="Times New Roman"/>
                        </a:rPr>
                        <m:t>𝝁</m:t>
                      </m:r>
                      <m:r>
                        <a:rPr lang="en-US" sz="2000" b="1" i="1">
                          <a:effectLst/>
                          <a:latin typeface="Cambria Math"/>
                          <a:ea typeface="Calibri"/>
                          <a:cs typeface="Times New Roman"/>
                        </a:rPr>
                        <m:t>=</m:t>
                      </m:r>
                      <m:r>
                        <a:rPr lang="en-US" sz="2000" b="1" i="1">
                          <a:effectLst/>
                          <a:latin typeface="Cambria Math"/>
                          <a:ea typeface="Calibri"/>
                          <a:cs typeface="Times New Roman"/>
                        </a:rPr>
                        <m:t>𝜸</m:t>
                      </m:r>
                      <m:r>
                        <a:rPr lang="en-US" sz="2000" b="1" i="1">
                          <a:effectLst/>
                          <a:latin typeface="Cambria Math"/>
                          <a:ea typeface="Calibri"/>
                          <a:cs typeface="Times New Roman"/>
                        </a:rPr>
                        <m:t>ħ</m:t>
                      </m:r>
                      <m:rad>
                        <m:radPr>
                          <m:degHide m:val="on"/>
                          <m:ctrlPr>
                            <a:rPr lang="en-US" sz="2000" b="1" i="1">
                              <a:effectLst/>
                              <a:latin typeface="Cambria Math"/>
                              <a:ea typeface="Calibri"/>
                              <a:cs typeface="Times New Roman"/>
                            </a:rPr>
                          </m:ctrlPr>
                        </m:radPr>
                        <m:deg/>
                        <m:e>
                          <m:r>
                            <a:rPr lang="en-US" sz="2000" b="1" i="1">
                              <a:effectLst/>
                              <a:latin typeface="Cambria Math"/>
                              <a:ea typeface="Calibri"/>
                              <a:cs typeface="Times New Roman"/>
                            </a:rPr>
                            <m:t>𝑰</m:t>
                          </m:r>
                          <m:d>
                            <m:dPr>
                              <m:ctrlPr>
                                <a:rPr lang="en-US" sz="2000" b="1" i="1">
                                  <a:effectLst/>
                                  <a:latin typeface="Cambria Math"/>
                                  <a:ea typeface="Calibri"/>
                                  <a:cs typeface="Times New Roman"/>
                                </a:rPr>
                              </m:ctrlPr>
                            </m:dPr>
                            <m:e>
                              <m:r>
                                <a:rPr lang="en-US" sz="2000" b="1" i="1">
                                  <a:effectLst/>
                                  <a:latin typeface="Cambria Math"/>
                                  <a:ea typeface="Calibri"/>
                                  <a:cs typeface="Times New Roman"/>
                                </a:rPr>
                                <m:t>𝑰</m:t>
                              </m:r>
                              <m:r>
                                <a:rPr lang="en-US" sz="2000" b="1" i="1">
                                  <a:effectLst/>
                                  <a:latin typeface="Cambria Math"/>
                                  <a:ea typeface="Calibri"/>
                                  <a:cs typeface="Times New Roman"/>
                                </a:rPr>
                                <m:t>+</m:t>
                              </m:r>
                              <m:r>
                                <a:rPr lang="en-US" sz="2000" b="1" i="1">
                                  <a:effectLst/>
                                  <a:latin typeface="Cambria Math"/>
                                  <a:ea typeface="Calibri"/>
                                  <a:cs typeface="Times New Roman"/>
                                </a:rPr>
                                <m:t>𝟏</m:t>
                              </m:r>
                            </m:e>
                          </m:d>
                        </m:e>
                      </m:rad>
                      <m:r>
                        <a:rPr lang="en-US" sz="2000" b="1" i="1">
                          <a:solidFill>
                            <a:srgbClr val="FF0000"/>
                          </a:solidFill>
                          <a:effectLst/>
                          <a:latin typeface="Cambria Math"/>
                          <a:ea typeface="Times New Roman"/>
                          <a:cs typeface="Times New Roman"/>
                        </a:rPr>
                        <m:t>………………..</m:t>
                      </m:r>
                      <m:r>
                        <a:rPr lang="en-US" sz="2000" b="1" i="1">
                          <a:solidFill>
                            <a:srgbClr val="FF0000"/>
                          </a:solidFill>
                          <a:effectLst/>
                          <a:latin typeface="Cambria Math"/>
                          <a:ea typeface="Times New Roman"/>
                          <a:cs typeface="Times New Roman"/>
                        </a:rPr>
                        <m:t>𝟓</m:t>
                      </m:r>
                    </m:oMath>
                  </m:oMathPara>
                </a14:m>
                <a:endParaRPr lang="en-US" sz="2000" dirty="0" smtClean="0">
                  <a:ea typeface="Calibri"/>
                  <a:cs typeface="Arial"/>
                </a:endParaRPr>
              </a:p>
              <a:p>
                <a:pPr>
                  <a:lnSpc>
                    <a:spcPct val="115000"/>
                  </a:lnSpc>
                  <a:spcAft>
                    <a:spcPts val="1000"/>
                  </a:spcAft>
                </a:pPr>
                <a:r>
                  <a:rPr lang="en-US" sz="2000" b="1" dirty="0">
                    <a:solidFill>
                      <a:srgbClr val="FF0000"/>
                    </a:solidFill>
                    <a:latin typeface="Times New Roman"/>
                    <a:ea typeface="Times New Roman"/>
                    <a:cs typeface="Arial"/>
                  </a:rPr>
                  <a:t>And </a:t>
                </a:r>
                <a:endParaRPr lang="en-US" sz="2000" dirty="0">
                  <a:ea typeface="Calibri"/>
                  <a:cs typeface="Arial"/>
                </a:endParaRPr>
              </a:p>
              <a:p>
                <a:pPr>
                  <a:lnSpc>
                    <a:spcPct val="115000"/>
                  </a:lnSpc>
                  <a:spcAft>
                    <a:spcPts val="1000"/>
                  </a:spcAft>
                </a:pPr>
                <a:r>
                  <a:rPr lang="en-US" sz="2000" b="1" dirty="0">
                    <a:solidFill>
                      <a:srgbClr val="FF0000"/>
                    </a:solidFill>
                    <a:effectLst/>
                    <a:latin typeface="Times New Roman"/>
                    <a:ea typeface="Times New Roman"/>
                    <a:cs typeface="Arial"/>
                  </a:rPr>
                  <a:t>In a magnetic field, B</a:t>
                </a:r>
                <a:r>
                  <a:rPr lang="en-US" sz="2000" b="1" baseline="-25000" dirty="0">
                    <a:solidFill>
                      <a:srgbClr val="FF0000"/>
                    </a:solidFill>
                    <a:effectLst/>
                    <a:latin typeface="Times New Roman"/>
                    <a:ea typeface="Times New Roman"/>
                    <a:cs typeface="Arial"/>
                  </a:rPr>
                  <a:t>0</a:t>
                </a:r>
                <a:r>
                  <a:rPr lang="en-US" sz="2000" b="1" dirty="0">
                    <a:solidFill>
                      <a:srgbClr val="FF0000"/>
                    </a:solidFill>
                    <a:effectLst/>
                    <a:latin typeface="Times New Roman"/>
                    <a:ea typeface="Times New Roman"/>
                    <a:cs typeface="Arial"/>
                  </a:rPr>
                  <a:t>, (direction in z-axis)</a:t>
                </a:r>
                <a:endParaRPr lang="en-US" sz="2000" dirty="0">
                  <a:ea typeface="Calibri"/>
                  <a:cs typeface="Arial"/>
                </a:endParaRPr>
              </a:p>
              <a:p>
                <a:pPr>
                  <a:lnSpc>
                    <a:spcPct val="115000"/>
                  </a:lnSpc>
                  <a:spcAft>
                    <a:spcPts val="1000"/>
                  </a:spcAft>
                </a:pPr>
                <a:r>
                  <a:rPr lang="en-US" sz="2000" b="1" dirty="0" err="1">
                    <a:solidFill>
                      <a:srgbClr val="002060"/>
                    </a:solidFill>
                    <a:effectLst/>
                    <a:latin typeface="Times New Roman"/>
                    <a:ea typeface="Times New Roman"/>
                    <a:cs typeface="Arial"/>
                  </a:rPr>
                  <a:t>m</a:t>
                </a:r>
                <a:r>
                  <a:rPr lang="en-US" sz="2000" b="1" i="1" baseline="-25000" dirty="0" err="1">
                    <a:solidFill>
                      <a:srgbClr val="002060"/>
                    </a:solidFill>
                    <a:effectLst/>
                    <a:latin typeface="Times New Roman"/>
                    <a:ea typeface="Times New Roman"/>
                    <a:cs typeface="Arial"/>
                  </a:rPr>
                  <a:t>I</a:t>
                </a:r>
                <a:r>
                  <a:rPr lang="en-US" sz="2000" b="1" dirty="0">
                    <a:solidFill>
                      <a:srgbClr val="002060"/>
                    </a:solidFill>
                    <a:effectLst/>
                    <a:latin typeface="Times New Roman"/>
                    <a:ea typeface="Times New Roman"/>
                    <a:cs typeface="Arial"/>
                  </a:rPr>
                  <a:t> = magnetic quantum number.</a:t>
                </a:r>
                <a:endParaRPr lang="en-US" sz="2000" dirty="0">
                  <a:ea typeface="Calibri"/>
                  <a:cs typeface="Arial"/>
                </a:endParaRPr>
              </a:p>
              <a:p>
                <a:pPr algn="ctr">
                  <a:lnSpc>
                    <a:spcPct val="115000"/>
                  </a:lnSpc>
                  <a:spcAft>
                    <a:spcPts val="1000"/>
                  </a:spcAft>
                </a:pPr>
                <a14:m>
                  <m:oMath xmlns:m="http://schemas.openxmlformats.org/officeDocument/2006/math">
                    <m:r>
                      <a:rPr lang="en-US" sz="2000" b="1" i="1">
                        <a:solidFill>
                          <a:srgbClr val="000000"/>
                        </a:solidFill>
                        <a:effectLst/>
                        <a:latin typeface="Cambria Math"/>
                        <a:ea typeface="Times New Roman"/>
                        <a:cs typeface="Times New Roman"/>
                      </a:rPr>
                      <m:t>𝝁</m:t>
                    </m:r>
                    <m:r>
                      <a:rPr lang="en-US" sz="2000" b="1" i="1">
                        <a:solidFill>
                          <a:srgbClr val="000000"/>
                        </a:solidFill>
                        <a:effectLst/>
                        <a:latin typeface="Cambria Math"/>
                        <a:ea typeface="Times New Roman"/>
                        <a:cs typeface="Times New Roman"/>
                      </a:rPr>
                      <m:t>𝒛</m:t>
                    </m:r>
                    <m:r>
                      <a:rPr lang="en-US" sz="2000" b="1" i="1">
                        <a:solidFill>
                          <a:srgbClr val="000000"/>
                        </a:solidFill>
                        <a:effectLst/>
                        <a:latin typeface="Cambria Math"/>
                        <a:ea typeface="Times New Roman"/>
                        <a:cs typeface="Times New Roman"/>
                      </a:rPr>
                      <m:t>=</m:t>
                    </m:r>
                    <m:r>
                      <a:rPr lang="en-US" sz="2000" b="1" i="1">
                        <a:solidFill>
                          <a:srgbClr val="000000"/>
                        </a:solidFill>
                        <a:effectLst/>
                        <a:latin typeface="Cambria Math"/>
                        <a:ea typeface="Times New Roman"/>
                        <a:cs typeface="Times New Roman"/>
                      </a:rPr>
                      <m:t>𝜸</m:t>
                    </m:r>
                    <m:r>
                      <a:rPr lang="en-US" sz="2000" b="1" i="1">
                        <a:solidFill>
                          <a:srgbClr val="000000"/>
                        </a:solidFill>
                        <a:effectLst/>
                        <a:latin typeface="Cambria Math"/>
                        <a:ea typeface="Times New Roman"/>
                        <a:cs typeface="Times New Roman"/>
                      </a:rPr>
                      <m:t>ħ</m:t>
                    </m:r>
                    <m:r>
                      <a:rPr lang="en-US" sz="2000" b="1" i="1">
                        <a:solidFill>
                          <a:srgbClr val="000000"/>
                        </a:solidFill>
                        <a:effectLst/>
                        <a:latin typeface="Cambria Math"/>
                        <a:ea typeface="Times New Roman"/>
                        <a:cs typeface="Times New Roman"/>
                      </a:rPr>
                      <m:t>𝒎𝑰</m:t>
                    </m:r>
                  </m:oMath>
                </a14:m>
                <a:r>
                  <a:rPr lang="en-US" sz="2000" b="1" dirty="0">
                    <a:solidFill>
                      <a:srgbClr val="FF0000"/>
                    </a:solidFill>
                    <a:effectLst/>
                    <a:latin typeface="Times New Roman"/>
                    <a:ea typeface="Times New Roman"/>
                    <a:cs typeface="Arial"/>
                  </a:rPr>
                  <a:t>……….6</a:t>
                </a:r>
                <a:r>
                  <a:rPr lang="en-US" sz="2000" b="1" dirty="0">
                    <a:solidFill>
                      <a:srgbClr val="000000"/>
                    </a:solidFill>
                    <a:effectLst/>
                    <a:latin typeface="Times New Roman"/>
                    <a:ea typeface="Times New Roman"/>
                    <a:cs typeface="Arial"/>
                  </a:rPr>
                  <a:t> </a:t>
                </a:r>
                <a:endParaRPr lang="en-US" sz="2000" dirty="0">
                  <a:ea typeface="Calibri"/>
                  <a:cs typeface="Arial"/>
                </a:endParaRPr>
              </a:p>
              <a:p>
                <a:pPr>
                  <a:lnSpc>
                    <a:spcPct val="115000"/>
                  </a:lnSpc>
                  <a:spcAft>
                    <a:spcPts val="1000"/>
                  </a:spcAft>
                </a:pPr>
                <a:endParaRPr lang="en-US" sz="2400" dirty="0">
                  <a:ea typeface="Calibri"/>
                  <a:cs typeface="Arial"/>
                </a:endParaRPr>
              </a:p>
            </p:txBody>
          </p:sp>
        </mc:Choice>
        <mc:Fallback>
          <p:sp>
            <p:nvSpPr>
              <p:cNvPr id="2" name="مستطيل 1"/>
              <p:cNvSpPr>
                <a:spLocks noRot="1" noChangeAspect="1" noMove="1" noResize="1" noEditPoints="1" noAdjustHandles="1" noChangeArrowheads="1" noChangeShapeType="1" noTextEdit="1"/>
              </p:cNvSpPr>
              <p:nvPr/>
            </p:nvSpPr>
            <p:spPr>
              <a:xfrm>
                <a:off x="467544" y="260648"/>
                <a:ext cx="8352928" cy="6291466"/>
              </a:xfrm>
              <a:prstGeom prst="rect">
                <a:avLst/>
              </a:prstGeom>
              <a:blipFill rotWithShape="1">
                <a:blip r:embed="rId2"/>
                <a:stretch>
                  <a:fillRect l="-803" t="-194"/>
                </a:stretch>
              </a:blipFill>
            </p:spPr>
            <p:txBody>
              <a:bodyPr/>
              <a:lstStyle/>
              <a:p>
                <a:r>
                  <a:rPr lang="ar-IQ">
                    <a:noFill/>
                  </a:rPr>
                  <a:t> </a:t>
                </a:r>
              </a:p>
            </p:txBody>
          </p:sp>
        </mc:Fallback>
      </mc:AlternateContent>
    </p:spTree>
    <p:extLst>
      <p:ext uri="{BB962C8B-B14F-4D97-AF65-F5344CB8AC3E}">
        <p14:creationId xmlns:p14="http://schemas.microsoft.com/office/powerpoint/2010/main" val="2090233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23528" y="562106"/>
            <a:ext cx="8712968"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Precession and </a:t>
            </a:r>
            <a:r>
              <a:rPr kumimoji="0" lang="en-US" sz="2000" b="1" i="0" u="none" strike="noStrike" cap="none" normalizeH="0" baseline="0" dirty="0" err="1" smtClean="0">
                <a:ln>
                  <a:noFill/>
                </a:ln>
                <a:solidFill>
                  <a:srgbClr val="C00000"/>
                </a:solidFill>
                <a:effectLst/>
                <a:latin typeface="Times New Roman" pitchFamily="18" charset="0"/>
                <a:ea typeface="Calibri" pitchFamily="34" charset="0"/>
                <a:cs typeface="Times New Roman" pitchFamily="18" charset="0"/>
              </a:rPr>
              <a:t>Larmor</a:t>
            </a:r>
            <a:r>
              <a:rPr kumimoji="0" lang="en-US" sz="20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frequency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Many atoms (e.g., </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 </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13</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 </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15</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 </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31</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 behave as if the positively charged nucleus was spinning on an axis. The spinning charge, like an electric current, creates a tiny magnetic field. When placed in a strong external magnetic field, the magnetic nucleus tries to align with it like a compass needle in the earth's magnetic field. Because the nucleus is spinning and has angular momentum, the torque exerted by the external field results in a circular motion called precession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875488869"/>
              </p:ext>
            </p:extLst>
          </p:nvPr>
        </p:nvGraphicFramePr>
        <p:xfrm>
          <a:off x="611560" y="3212976"/>
          <a:ext cx="8136904" cy="3135610"/>
        </p:xfrm>
        <a:graphic>
          <a:graphicData uri="http://schemas.openxmlformats.org/presentationml/2006/ole">
            <mc:AlternateContent xmlns:mc="http://schemas.openxmlformats.org/markup-compatibility/2006">
              <mc:Choice xmlns:v="urn:schemas-microsoft-com:vml" Requires="v">
                <p:oleObj spid="_x0000_s28678" name="CS ChemDraw Drawing" r:id="rId3" imgW="4791053" imgH="2151574" progId="ChemDraw.Document.6.0">
                  <p:embed/>
                </p:oleObj>
              </mc:Choice>
              <mc:Fallback>
                <p:oleObj name="CS ChemDraw Drawing" r:id="rId3" imgW="4791053" imgH="2151574"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3212976"/>
                        <a:ext cx="8136904" cy="3135610"/>
                      </a:xfrm>
                      <a:prstGeom prst="rect">
                        <a:avLst/>
                      </a:prstGeom>
                      <a:noFill/>
                    </p:spPr>
                  </p:pic>
                </p:oleObj>
              </mc:Fallback>
            </mc:AlternateContent>
          </a:graphicData>
        </a:graphic>
      </p:graphicFrame>
    </p:spTree>
    <p:extLst>
      <p:ext uri="{BB962C8B-B14F-4D97-AF65-F5344CB8AC3E}">
        <p14:creationId xmlns:p14="http://schemas.microsoft.com/office/powerpoint/2010/main" val="1166418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67544" y="435707"/>
            <a:ext cx="835292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The magnetic moment vector of a nucleus in a magnetic field is </a:t>
            </a:r>
            <a:r>
              <a:rPr kumimoji="0" lang="en-US" sz="2400" b="1" i="0"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preccesses</a:t>
            </a:r>
            <a:r>
              <a:rPr kumimoji="0" lang="en-US"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with characteristic angular frequency called the </a:t>
            </a:r>
            <a:r>
              <a:rPr kumimoji="0" lang="en-US" sz="2400" b="1" i="0" u="none" strike="noStrike" cap="none" normalizeH="0" baseline="0" dirty="0" err="1" smtClean="0">
                <a:ln>
                  <a:noFill/>
                </a:ln>
                <a:solidFill>
                  <a:srgbClr val="002060"/>
                </a:solidFill>
                <a:effectLst/>
                <a:latin typeface="Times New Roman" pitchFamily="18" charset="0"/>
                <a:ea typeface="Calibri" pitchFamily="34" charset="0"/>
                <a:cs typeface="Times New Roman" pitchFamily="18" charset="0"/>
              </a:rPr>
              <a:t>larmor</a:t>
            </a:r>
            <a:r>
              <a:rPr kumimoji="0" lang="en-US"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frequency (ω) in radians per second as follow:-</a:t>
            </a:r>
            <a:endParaRPr kumimoji="0" lang="en-US" sz="2400" b="1"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endParaRPr kumimoji="0" lang="en-US" sz="2400" b="1" i="0" u="none" strike="noStrike" cap="none" normalizeH="0" baseline="0" dirty="0" smtClean="0">
              <a:ln>
                <a:noFill/>
              </a:ln>
              <a:solidFill>
                <a:srgbClr val="002060"/>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80212060"/>
              </p:ext>
            </p:extLst>
          </p:nvPr>
        </p:nvGraphicFramePr>
        <p:xfrm>
          <a:off x="470519" y="2035770"/>
          <a:ext cx="8349953" cy="1494656"/>
        </p:xfrm>
        <a:graphic>
          <a:graphicData uri="http://schemas.openxmlformats.org/presentationml/2006/ole">
            <mc:AlternateContent xmlns:mc="http://schemas.openxmlformats.org/markup-compatibility/2006">
              <mc:Choice xmlns:v="urn:schemas-microsoft-com:vml" Requires="v">
                <p:oleObj spid="_x0000_s29706" name="CS ChemDraw Drawing" r:id="rId3" imgW="6347096" imgH="1139512" progId="ChemDraw.Document.6.0">
                  <p:embed/>
                </p:oleObj>
              </mc:Choice>
              <mc:Fallback>
                <p:oleObj name="CS ChemDraw Drawing" r:id="rId3" imgW="6347096" imgH="1139512"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519" y="2035770"/>
                        <a:ext cx="8349953" cy="1494656"/>
                      </a:xfrm>
                      <a:prstGeom prst="rect">
                        <a:avLst/>
                      </a:prstGeom>
                      <a:noFill/>
                    </p:spPr>
                  </p:pic>
                </p:oleObj>
              </mc:Fallback>
            </mc:AlternateContent>
          </a:graphicData>
        </a:graphic>
      </p:graphicFrame>
      <p:sp>
        <p:nvSpPr>
          <p:cNvPr id="4" name="Rectangle 5"/>
          <p:cNvSpPr>
            <a:spLocks noChangeArrowheads="1"/>
          </p:cNvSpPr>
          <p:nvPr/>
        </p:nvSpPr>
        <p:spPr bwMode="auto">
          <a:xfrm>
            <a:off x="72008" y="3529553"/>
            <a:ext cx="69717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If we choose to express this in frequency units (s</a:t>
            </a:r>
            <a:r>
              <a:rPr kumimoji="0" lang="en-US" sz="20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Hz) then since</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كائن 4"/>
          <p:cNvGraphicFramePr>
            <a:graphicFrameLocks noChangeAspect="1"/>
          </p:cNvGraphicFramePr>
          <p:nvPr>
            <p:extLst>
              <p:ext uri="{D42A27DB-BD31-4B8C-83A1-F6EECF244321}">
                <p14:modId xmlns:p14="http://schemas.microsoft.com/office/powerpoint/2010/main" val="1746580621"/>
              </p:ext>
            </p:extLst>
          </p:nvPr>
        </p:nvGraphicFramePr>
        <p:xfrm>
          <a:off x="1043608" y="4221088"/>
          <a:ext cx="6696744" cy="2154540"/>
        </p:xfrm>
        <a:graphic>
          <a:graphicData uri="http://schemas.openxmlformats.org/presentationml/2006/ole">
            <mc:AlternateContent xmlns:mc="http://schemas.openxmlformats.org/markup-compatibility/2006">
              <mc:Choice xmlns:v="urn:schemas-microsoft-com:vml" Requires="v">
                <p:oleObj spid="_x0000_s29707" name="CS ChemDraw Drawing" r:id="rId5" imgW="4371973" imgH="1874049" progId="ChemDraw.Document.6.0">
                  <p:embed/>
                </p:oleObj>
              </mc:Choice>
              <mc:Fallback>
                <p:oleObj name="CS ChemDraw Drawing" r:id="rId5" imgW="4371973" imgH="1874049" progId="ChemDraw.Document.6.0">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8" y="4221088"/>
                        <a:ext cx="6696744" cy="2154540"/>
                      </a:xfrm>
                      <a:prstGeom prst="rect">
                        <a:avLst/>
                      </a:prstGeom>
                      <a:noFill/>
                    </p:spPr>
                  </p:pic>
                </p:oleObj>
              </mc:Fallback>
            </mc:AlternateContent>
          </a:graphicData>
        </a:graphic>
      </p:graphicFrame>
    </p:spTree>
    <p:extLst>
      <p:ext uri="{BB962C8B-B14F-4D97-AF65-F5344CB8AC3E}">
        <p14:creationId xmlns:p14="http://schemas.microsoft.com/office/powerpoint/2010/main" val="551601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20688"/>
            <a:ext cx="8424936" cy="4596130"/>
          </a:xfrm>
          <a:prstGeom prst="rect">
            <a:avLst/>
          </a:prstGeom>
        </p:spPr>
        <p:txBody>
          <a:bodyPr wrap="square">
            <a:spAutoFit/>
          </a:bodyPr>
          <a:lstStyle/>
          <a:p>
            <a:pPr>
              <a:lnSpc>
                <a:spcPct val="115000"/>
              </a:lnSpc>
              <a:spcAft>
                <a:spcPts val="1000"/>
              </a:spcAft>
            </a:pPr>
            <a:r>
              <a:rPr lang="en-US" sz="2400" b="1" i="1" u="sng" dirty="0" err="1">
                <a:solidFill>
                  <a:srgbClr val="002060"/>
                </a:solidFill>
                <a:latin typeface="Times New Roman"/>
                <a:ea typeface="Calibri"/>
                <a:cs typeface="Arial"/>
              </a:rPr>
              <a:t>Precessional</a:t>
            </a:r>
            <a:r>
              <a:rPr lang="en-US" sz="2400" b="1" i="1" u="sng" dirty="0">
                <a:solidFill>
                  <a:srgbClr val="002060"/>
                </a:solidFill>
                <a:latin typeface="Times New Roman"/>
                <a:ea typeface="Calibri"/>
                <a:cs typeface="Arial"/>
              </a:rPr>
              <a:t> frequency (ν):-</a:t>
            </a:r>
            <a:r>
              <a:rPr lang="en-US" sz="2400" i="1" u="sng" dirty="0">
                <a:solidFill>
                  <a:srgbClr val="002060"/>
                </a:solidFill>
                <a:latin typeface="Times New Roman"/>
                <a:ea typeface="Calibri"/>
                <a:cs typeface="Arial"/>
              </a:rPr>
              <a:t> </a:t>
            </a:r>
            <a:r>
              <a:rPr lang="en-US" sz="2400" dirty="0">
                <a:latin typeface="Times New Roman"/>
                <a:ea typeface="Calibri"/>
                <a:cs typeface="Arial"/>
              </a:rPr>
              <a:t>is the number of revolutions per second made by the magnetic moment vector of the nucleus around the external magnetic field B</a:t>
            </a:r>
            <a:r>
              <a:rPr lang="en-US" sz="2400" baseline="-25000" dirty="0">
                <a:latin typeface="Times New Roman"/>
                <a:ea typeface="Calibri"/>
                <a:cs typeface="Arial"/>
              </a:rPr>
              <a:t>0</a:t>
            </a:r>
            <a:r>
              <a:rPr lang="en-US" sz="2400" dirty="0">
                <a:latin typeface="Times New Roman"/>
                <a:ea typeface="Calibri"/>
                <a:cs typeface="Arial"/>
              </a:rPr>
              <a:t>. Or  may be defined as equal to the frequency of electromagnetic radiation in megacycle per second necessary to induce a transition from one spin state to other</a:t>
            </a:r>
            <a:r>
              <a:rPr lang="en-US" sz="2400" dirty="0" smtClean="0">
                <a:latin typeface="Times New Roman"/>
                <a:ea typeface="Calibri"/>
                <a:cs typeface="Arial"/>
              </a:rPr>
              <a:t>.</a:t>
            </a:r>
          </a:p>
          <a:p>
            <a:pPr>
              <a:lnSpc>
                <a:spcPct val="115000"/>
              </a:lnSpc>
              <a:spcAft>
                <a:spcPts val="1000"/>
              </a:spcAft>
            </a:pPr>
            <a:endParaRPr lang="en-US" sz="2400" dirty="0">
              <a:ea typeface="Calibri"/>
              <a:cs typeface="Arial"/>
            </a:endParaRPr>
          </a:p>
          <a:p>
            <a:pPr>
              <a:lnSpc>
                <a:spcPct val="115000"/>
              </a:lnSpc>
              <a:spcAft>
                <a:spcPts val="0"/>
              </a:spcAft>
            </a:pPr>
            <a:r>
              <a:rPr lang="en-US" sz="2400" b="1" dirty="0">
                <a:solidFill>
                  <a:srgbClr val="002060"/>
                </a:solidFill>
                <a:latin typeface="Times New Roman"/>
                <a:ea typeface="Calibri"/>
                <a:cs typeface="Arial"/>
              </a:rPr>
              <a:t>Homework:-</a:t>
            </a:r>
            <a:r>
              <a:rPr lang="en-US" sz="2400" dirty="0">
                <a:latin typeface="Times New Roman"/>
                <a:ea typeface="Calibri"/>
                <a:cs typeface="Arial"/>
              </a:rPr>
              <a:t> (a) at 5.87 T, what is the precession frequency υ (MHz) of a </a:t>
            </a:r>
            <a:r>
              <a:rPr lang="en-US" sz="2400" baseline="30000" dirty="0">
                <a:latin typeface="Times New Roman"/>
                <a:ea typeface="Calibri"/>
                <a:cs typeface="Arial"/>
              </a:rPr>
              <a:t>1</a:t>
            </a:r>
            <a:r>
              <a:rPr lang="en-US" sz="2400" dirty="0">
                <a:latin typeface="Times New Roman"/>
                <a:ea typeface="Calibri"/>
                <a:cs typeface="Arial"/>
              </a:rPr>
              <a:t>H nucleus? A </a:t>
            </a:r>
            <a:r>
              <a:rPr lang="en-US" sz="2400" baseline="30000" dirty="0">
                <a:latin typeface="Times New Roman"/>
                <a:ea typeface="Calibri"/>
                <a:cs typeface="Arial"/>
              </a:rPr>
              <a:t>13</a:t>
            </a:r>
            <a:r>
              <a:rPr lang="en-US" sz="2400" dirty="0">
                <a:latin typeface="Times New Roman"/>
                <a:ea typeface="Calibri"/>
                <a:cs typeface="Arial"/>
              </a:rPr>
              <a:t>C  nucleus?. (b) In what region of the electromagnetic spectrum does radiation of these frequencies occur? Answer (a) for </a:t>
            </a:r>
            <a:r>
              <a:rPr lang="en-US" sz="2400" baseline="30000" dirty="0">
                <a:latin typeface="Times New Roman"/>
                <a:ea typeface="Calibri"/>
                <a:cs typeface="Arial"/>
              </a:rPr>
              <a:t>1</a:t>
            </a:r>
            <a:r>
              <a:rPr lang="en-US" sz="2400" dirty="0">
                <a:latin typeface="Times New Roman"/>
                <a:ea typeface="Calibri"/>
                <a:cs typeface="Arial"/>
              </a:rPr>
              <a:t>H= 250 MHz, for </a:t>
            </a:r>
            <a:r>
              <a:rPr lang="en-US" sz="2400" baseline="30000" dirty="0">
                <a:latin typeface="Times New Roman"/>
                <a:ea typeface="Calibri"/>
                <a:cs typeface="Arial"/>
              </a:rPr>
              <a:t>13</a:t>
            </a:r>
            <a:r>
              <a:rPr lang="en-US" sz="2400" dirty="0">
                <a:latin typeface="Times New Roman"/>
                <a:ea typeface="Calibri"/>
                <a:cs typeface="Arial"/>
              </a:rPr>
              <a:t>C = 62.9 </a:t>
            </a:r>
            <a:r>
              <a:rPr lang="en-US" sz="2400" dirty="0" err="1">
                <a:latin typeface="Times New Roman"/>
                <a:ea typeface="Calibri"/>
                <a:cs typeface="Arial"/>
              </a:rPr>
              <a:t>MHz.</a:t>
            </a:r>
            <a:endParaRPr lang="en-US" sz="2400" dirty="0">
              <a:ea typeface="Calibri"/>
              <a:cs typeface="Arial"/>
            </a:endParaRPr>
          </a:p>
        </p:txBody>
      </p:sp>
    </p:spTree>
    <p:extLst>
      <p:ext uri="{BB962C8B-B14F-4D97-AF65-F5344CB8AC3E}">
        <p14:creationId xmlns:p14="http://schemas.microsoft.com/office/powerpoint/2010/main" val="3517533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TotalTime>
  <Words>900</Words>
  <Application>Microsoft Office PowerPoint</Application>
  <PresentationFormat>عرض على الشاشة (3:4)‏</PresentationFormat>
  <Paragraphs>91</Paragraphs>
  <Slides>14</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14</vt:i4>
      </vt:variant>
    </vt:vector>
  </HeadingPairs>
  <TitlesOfParts>
    <vt:vector size="16" baseType="lpstr">
      <vt:lpstr>Office Theme</vt:lpstr>
      <vt:lpstr>CS ChemDraw Drawing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1</dc:creator>
  <cp:lastModifiedBy>InteL</cp:lastModifiedBy>
  <cp:revision>19</cp:revision>
  <dcterms:created xsi:type="dcterms:W3CDTF">2014-03-14T17:11:50Z</dcterms:created>
  <dcterms:modified xsi:type="dcterms:W3CDTF">2019-02-25T18:21:16Z</dcterms:modified>
</cp:coreProperties>
</file>